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16" r:id="rId3"/>
    <p:sldId id="345" r:id="rId4"/>
    <p:sldId id="346" r:id="rId5"/>
    <p:sldId id="262" r:id="rId6"/>
    <p:sldId id="363" r:id="rId7"/>
    <p:sldId id="364" r:id="rId8"/>
    <p:sldId id="361" r:id="rId9"/>
    <p:sldId id="351" r:id="rId10"/>
    <p:sldId id="349" r:id="rId11"/>
    <p:sldId id="350" r:id="rId12"/>
    <p:sldId id="373" r:id="rId13"/>
    <p:sldId id="369" r:id="rId14"/>
    <p:sldId id="352" r:id="rId15"/>
    <p:sldId id="355" r:id="rId16"/>
    <p:sldId id="366" r:id="rId17"/>
    <p:sldId id="356" r:id="rId18"/>
    <p:sldId id="372" r:id="rId19"/>
    <p:sldId id="367" r:id="rId20"/>
    <p:sldId id="374" r:id="rId21"/>
    <p:sldId id="357" r:id="rId22"/>
    <p:sldId id="358" r:id="rId23"/>
    <p:sldId id="359" r:id="rId24"/>
    <p:sldId id="365" r:id="rId25"/>
    <p:sldId id="360" r:id="rId26"/>
    <p:sldId id="371" r:id="rId27"/>
    <p:sldId id="362" r:id="rId28"/>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emence" initials="C" lastIdx="7" clrIdx="0"/>
  <p:cmAuthor id="1" name="Szabolcs Nagy" initials="" lastIdx="16" clrIdx="1"/>
  <p:cmAuthor id="2" name="Richard" initials="RVL"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a:srgbClr val="C0504D"/>
    <a:srgbClr val="3333CC"/>
    <a:srgbClr val="1F497D"/>
    <a:srgbClr val="0000FF"/>
    <a:srgbClr val="FF3300"/>
    <a:srgbClr val="C2C3C6"/>
    <a:srgbClr val="CDCFDD"/>
    <a:srgbClr val="E5D6E6"/>
    <a:srgbClr val="7F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60412" autoAdjust="0"/>
  </p:normalViewPr>
  <p:slideViewPr>
    <p:cSldViewPr>
      <p:cViewPr>
        <p:scale>
          <a:sx n="70" d="100"/>
          <a:sy n="70" d="100"/>
        </p:scale>
        <p:origin x="-3042" y="-72"/>
      </p:cViewPr>
      <p:guideLst>
        <p:guide orient="horz" pos="2160"/>
        <p:guide pos="2880"/>
      </p:guideLst>
    </p:cSldViewPr>
  </p:slideViewPr>
  <p:outlineViewPr>
    <p:cViewPr>
      <p:scale>
        <a:sx n="33" d="100"/>
        <a:sy n="33" d="100"/>
      </p:scale>
      <p:origin x="0" y="13686"/>
    </p:cViewPr>
  </p:outlineViewPr>
  <p:notesTextViewPr>
    <p:cViewPr>
      <p:scale>
        <a:sx n="100" d="100"/>
        <a:sy n="100" d="100"/>
      </p:scale>
      <p:origin x="0" y="0"/>
    </p:cViewPr>
  </p:notesTextViewPr>
  <p:sorterViewPr>
    <p:cViewPr>
      <p:scale>
        <a:sx n="140" d="100"/>
        <a:sy n="140" d="100"/>
      </p:scale>
      <p:origin x="0" y="4926"/>
    </p:cViewPr>
  </p:sorterViewPr>
  <p:notesViewPr>
    <p:cSldViewPr>
      <p:cViewPr>
        <p:scale>
          <a:sx n="125" d="100"/>
          <a:sy n="125" d="100"/>
        </p:scale>
        <p:origin x="-118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902DFD-545C-4C70-876C-DBF167B9B360}" type="datetimeFigureOut">
              <a:rPr lang="fr-FR" smtClean="0"/>
              <a:t>06/10/2015</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898885-E9B2-4AEB-ADCA-4714EDAC9E6F}" type="slidenum">
              <a:rPr lang="fr-FR" smtClean="0"/>
              <a:t>‹N°›</a:t>
            </a:fld>
            <a:endParaRPr lang="fr-FR" dirty="0"/>
          </a:p>
        </p:txBody>
      </p:sp>
    </p:spTree>
    <p:extLst>
      <p:ext uri="{BB962C8B-B14F-4D97-AF65-F5344CB8AC3E}">
        <p14:creationId xmlns:p14="http://schemas.microsoft.com/office/powerpoint/2010/main" val="3458523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2C1B84A-D01A-48A6-B49C-F81028639DA7}" type="datetimeFigureOut">
              <a:rPr lang="fr-FR" altLang="en-US"/>
              <a:pPr>
                <a:defRPr/>
              </a:pPr>
              <a:t>06/10/2015</a:t>
            </a:fld>
            <a:endParaRPr lang="fr-FR" altLang="en-US"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dirty="0" smtClean="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altLang="en-US" noProof="0" smtClean="0"/>
              <a:t>Cliquez pour modifier les styles du texte du masque</a:t>
            </a:r>
          </a:p>
          <a:p>
            <a:pPr lvl="1"/>
            <a:r>
              <a:rPr lang="fr-FR" altLang="en-US" noProof="0" smtClean="0"/>
              <a:t>Deuxième niveau</a:t>
            </a:r>
          </a:p>
          <a:p>
            <a:pPr lvl="2"/>
            <a:r>
              <a:rPr lang="fr-FR" altLang="en-US" noProof="0" smtClean="0"/>
              <a:t>Troisième niveau</a:t>
            </a:r>
          </a:p>
          <a:p>
            <a:pPr lvl="3"/>
            <a:r>
              <a:rPr lang="fr-FR" altLang="en-US" noProof="0" smtClean="0"/>
              <a:t>Quatrième niveau</a:t>
            </a:r>
          </a:p>
          <a:p>
            <a:pPr lvl="4"/>
            <a:r>
              <a:rPr lang="fr-FR" altLang="en-US" noProof="0" smtClean="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1334192-A1E7-42FA-8C30-3753A7DC58FE}" type="slidenum">
              <a:rPr lang="fr-FR" altLang="en-US"/>
              <a:pPr>
                <a:defRPr/>
              </a:pPr>
              <a:t>‹N°›</a:t>
            </a:fld>
            <a:endParaRPr lang="fr-FR" altLang="en-US" dirty="0"/>
          </a:p>
        </p:txBody>
      </p:sp>
    </p:spTree>
    <p:extLst>
      <p:ext uri="{BB962C8B-B14F-4D97-AF65-F5344CB8AC3E}">
        <p14:creationId xmlns:p14="http://schemas.microsoft.com/office/powerpoint/2010/main" val="1592741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irdlife.org/datazone/info/ibamonitor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wetlands.org/LinkClick.aspx?fileticket=-j6Y3P27ymE=&amp;tabid=2791&amp;portalid=0&amp;mid=1179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www.wetlands.org/LinkClick.aspx?fileticket=eRkyqHXv5h8=&amp;tabid=2791&amp;portalid=0&amp;mid=14070"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wetlands.org/LinkClick.aspx?fileticket=M6dC6-bcPcA=&amp;tabid=2791&amp;portalid=0&amp;mid=11794"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www.wetlands.org/LinkClick.aspx?fileticket=UM90eb_L9Eo=&amp;tabid=2791&amp;portalid=0&amp;mid=1407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wetlands.org/OurWork/Biodiversity/WaterbirdForums/tabid/2582/afv/topicsview/aff/93/Default.aspx"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wetlands.org/LinkClick.aspx?fileticket=tvrJOptSvGA=&amp;tabid=2791&amp;portalid=0&amp;mid=11794" TargetMode="External"/><Relationship Id="rId5" Type="http://schemas.openxmlformats.org/officeDocument/2006/relationships/hyperlink" Target="http://www.wetlands.org/LinkClick.aspx?fileticket=L1_tu4-icQM=&amp;tabid=2791&amp;portalid=0&amp;mid=14070" TargetMode="External"/><Relationship Id="rId4" Type="http://schemas.openxmlformats.org/officeDocument/2006/relationships/hyperlink" Target="http://www.wetlands.org/LinkClick.aspx?fileticket=D6bnaKIiDyQ=&amp;tabid=2791&amp;portalid=0&amp;mid=11794"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wetlands.org/LinkClick.aspx?fileticket=c6ceX4aEWdc=&amp;tabid=2791&amp;portalid=0&amp;mid=11794"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wetlands.org/LinkClick.aspx?fileticket=2KqNDnH3m3o=&amp;tabid=2791&amp;portalid=0&amp;mid=1407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wetlands.org/AfricanEurasianWaterbirdCensus/Outputs/tabid/3044/Default.aspx"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wpe.wetlands.org/" TargetMode="External"/><Relationship Id="rId4" Type="http://schemas.openxmlformats.org/officeDocument/2006/relationships/hyperlink" Target="http://dev.unep-wcmc.org/csn/default.html#state=info"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etlands.org/Portals/0/activeforums_Attach/Protocol_for_waterbird_counting_En.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www.waddensea-secretariat.org/sites/default/files/downloads/flyway_monitoring_plan.pdf" TargetMode="External"/><Relationship Id="rId5" Type="http://schemas.openxmlformats.org/officeDocument/2006/relationships/hyperlink" Target="http://www.waddensea-secretariat.org/sites/default/files/downloads/west_africa_monitoring_strategy.pdf" TargetMode="External"/><Relationship Id="rId4" Type="http://schemas.openxmlformats.org/officeDocument/2006/relationships/hyperlink" Target="http://www.wetlands.org/LinkClick.aspx?fileticket=cQEmmRINQZ8=&amp;tabid=2791&amp;portalid=0&amp;mid=1407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rPr>
              <a:t>This module is one of the tools of </a:t>
            </a:r>
            <a:r>
              <a:rPr kumimoji="0" lang="fr-FR" altLang="en-US" sz="20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rPr>
              <a:t>: </a:t>
            </a:r>
            <a:r>
              <a:rPr kumimoji="0" lang="en-US" altLang="en-US" sz="20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rPr>
              <a:t>Hecker N., 2015. </a:t>
            </a:r>
            <a:r>
              <a:rPr kumimoji="0" lang="en-US" altLang="en-US" sz="2000" b="0" i="1" u="none" strike="noStrike" kern="1200" cap="none" spc="0" normalizeH="0" baseline="0" noProof="0" dirty="0" smtClean="0">
                <a:ln>
                  <a:noFill/>
                </a:ln>
                <a:solidFill>
                  <a:prstClr val="black"/>
                </a:solidFill>
                <a:effectLst/>
                <a:uLnTx/>
                <a:uFillTx/>
                <a:latin typeface="+mn-lt"/>
                <a:ea typeface="ＭＳ Ｐゴシック" pitchFamily="34" charset="-128"/>
                <a:cs typeface="+mn-cs"/>
              </a:rPr>
              <a:t>Identifying and Counting </a:t>
            </a:r>
            <a:r>
              <a:rPr kumimoji="0" lang="en-US" altLang="en-US" sz="2000" b="0" i="1" u="none" strike="noStrike" kern="1200" cap="none" spc="0" normalizeH="0" baseline="0" noProof="0" dirty="0" err="1" smtClean="0">
                <a:ln>
                  <a:noFill/>
                </a:ln>
                <a:solidFill>
                  <a:prstClr val="black"/>
                </a:solidFill>
                <a:effectLst/>
                <a:uLnTx/>
                <a:uFillTx/>
                <a:latin typeface="+mn-lt"/>
                <a:ea typeface="ＭＳ Ｐゴシック" pitchFamily="34" charset="-128"/>
                <a:cs typeface="+mn-cs"/>
              </a:rPr>
              <a:t>Waterbirds</a:t>
            </a:r>
            <a:r>
              <a:rPr kumimoji="0" lang="en-US" altLang="en-US" sz="2000" b="0" i="1" u="none" strike="noStrike" kern="1200" cap="none" spc="0" normalizeH="0" baseline="0" noProof="0" dirty="0" smtClean="0">
                <a:ln>
                  <a:noFill/>
                </a:ln>
                <a:solidFill>
                  <a:prstClr val="black"/>
                </a:solidFill>
                <a:effectLst/>
                <a:uLnTx/>
                <a:uFillTx/>
                <a:latin typeface="+mn-lt"/>
                <a:ea typeface="ＭＳ Ｐゴシック" pitchFamily="34" charset="-128"/>
                <a:cs typeface="+mn-cs"/>
              </a:rPr>
              <a:t> in Africa: A toolkit for trainers - Sub-Saharan Afri</a:t>
            </a:r>
            <a:r>
              <a:rPr kumimoji="0" lang="en-US" altLang="en-US" sz="2000" b="0" i="0" u="none" strike="noStrike" kern="1200" cap="none" spc="0" normalizeH="0" baseline="0" noProof="0" dirty="0" smtClean="0">
                <a:ln>
                  <a:noFill/>
                </a:ln>
                <a:solidFill>
                  <a:prstClr val="black"/>
                </a:solidFill>
                <a:effectLst/>
                <a:uLnTx/>
                <a:uFillTx/>
                <a:latin typeface="+mn-lt"/>
                <a:ea typeface="ＭＳ Ｐゴシック" pitchFamily="34" charset="-128"/>
                <a:cs typeface="+mn-cs"/>
              </a:rPr>
              <a:t>ca. ONCFS, Hirundo-FT2E. France</a:t>
            </a:r>
          </a:p>
          <a:p>
            <a:pPr algn="just" eaLnBrk="1" hangingPunct="1">
              <a:spcBef>
                <a:spcPct val="0"/>
              </a:spcBef>
            </a:pPr>
            <a:endParaRPr lang="en-GB" altLang="en-US" noProof="0" smtClean="0">
              <a:ea typeface="ＭＳ Ｐゴシック" pitchFamily="34" charset="-128"/>
            </a:endParaRPr>
          </a:p>
          <a:p>
            <a:pPr algn="just" eaLnBrk="1" hangingPunct="1">
              <a:spcBef>
                <a:spcPct val="0"/>
              </a:spcBef>
            </a:pPr>
            <a:r>
              <a:rPr lang="en-GB" altLang="en-US" noProof="0" smtClean="0">
                <a:ea typeface="ＭＳ Ｐゴシック" pitchFamily="34" charset="-128"/>
              </a:rPr>
              <a:t>This </a:t>
            </a:r>
            <a:r>
              <a:rPr lang="en-GB" altLang="en-US" noProof="0" dirty="0" smtClean="0">
                <a:ea typeface="ＭＳ Ｐゴシック" pitchFamily="34" charset="-128"/>
              </a:rPr>
              <a:t>PowerPoint presentation does not include any personalised activities. Trainers can therefore add </a:t>
            </a:r>
            <a:r>
              <a:rPr lang="en-GB" altLang="en-US" dirty="0">
                <a:solidFill>
                  <a:srgbClr val="00B050"/>
                </a:solidFill>
                <a:ea typeface="ＭＳ Ｐゴシック" pitchFamily="34" charset="-128"/>
              </a:rPr>
              <a:t>activities</a:t>
            </a:r>
            <a:r>
              <a:rPr lang="en-GB" altLang="en-US" noProof="0" dirty="0" smtClean="0">
                <a:solidFill>
                  <a:srgbClr val="00B050"/>
                </a:solidFill>
                <a:ea typeface="ＭＳ Ｐゴシック" pitchFamily="34" charset="-128"/>
              </a:rPr>
              <a:t> </a:t>
            </a:r>
            <a:r>
              <a:rPr lang="en-GB" altLang="en-US" noProof="0" dirty="0" smtClean="0">
                <a:ea typeface="ＭＳ Ｐゴシック" pitchFamily="34" charset="-128"/>
              </a:rPr>
              <a:t>to suit their needs.</a:t>
            </a:r>
          </a:p>
          <a:p>
            <a:pPr algn="just" eaLnBrk="1" hangingPunct="1">
              <a:spcBef>
                <a:spcPct val="0"/>
              </a:spcBef>
            </a:pPr>
            <a:endParaRPr lang="en-GB" altLang="en-US" noProof="0" dirty="0" smtClean="0">
              <a:ea typeface="ＭＳ Ｐゴシック" pitchFamily="34" charset="-128"/>
            </a:endParaRPr>
          </a:p>
          <a:p>
            <a:pPr marL="0" indent="0" algn="just">
              <a:buFont typeface="Arial" panose="020B0604020202020204" pitchFamily="34" charset="0"/>
              <a:buNone/>
            </a:pPr>
            <a:r>
              <a:rPr lang="en-GB" altLang="en-US" b="1" dirty="0" smtClean="0">
                <a:ea typeface="ＭＳ Ｐゴシック" pitchFamily="34" charset="-128"/>
              </a:rPr>
              <a:t>Module</a:t>
            </a:r>
            <a:r>
              <a:rPr lang="en-GB" altLang="en-US" b="1" baseline="0" dirty="0" smtClean="0">
                <a:ea typeface="ＭＳ Ｐゴシック" pitchFamily="34" charset="-128"/>
              </a:rPr>
              <a:t> adaptation</a:t>
            </a:r>
          </a:p>
          <a:p>
            <a:pPr marL="0" indent="0" algn="just">
              <a:buFont typeface="Arial" panose="020B0604020202020204" pitchFamily="34" charset="0"/>
              <a:buNone/>
            </a:pPr>
            <a:r>
              <a:rPr lang="en-GB" altLang="en-US" dirty="0" smtClean="0">
                <a:ea typeface="ＭＳ Ｐゴシック" pitchFamily="34" charset="-128"/>
              </a:rPr>
              <a:t>The trainer</a:t>
            </a:r>
            <a:r>
              <a:rPr lang="en-GB" altLang="en-US" baseline="0" dirty="0" smtClean="0">
                <a:ea typeface="ＭＳ Ｐゴシック" pitchFamily="34" charset="-128"/>
              </a:rPr>
              <a:t> is invited to adapt the </a:t>
            </a:r>
            <a:r>
              <a:rPr lang="en-GB" altLang="en-US" dirty="0" smtClean="0">
                <a:ea typeface="ＭＳ Ｐゴシック" pitchFamily="34" charset="-128"/>
              </a:rPr>
              <a:t>module content to specific needs and to the national context. He </a:t>
            </a:r>
            <a:r>
              <a:rPr lang="en-GB" altLang="en-US" dirty="0" smtClean="0">
                <a:solidFill>
                  <a:srgbClr val="92D050"/>
                </a:solidFill>
                <a:ea typeface="ＭＳ Ｐゴシック" pitchFamily="34" charset="-128"/>
              </a:rPr>
              <a:t>or she</a:t>
            </a:r>
            <a:r>
              <a:rPr lang="en-GB" altLang="en-US" baseline="0" dirty="0" smtClean="0">
                <a:ea typeface="ＭＳ Ｐゴシック" pitchFamily="34" charset="-128"/>
              </a:rPr>
              <a:t> might adapt:</a:t>
            </a:r>
            <a:endParaRPr lang="en-GB" altLang="en-US" dirty="0" smtClean="0">
              <a:ea typeface="ＭＳ Ｐゴシック" pitchFamily="34" charset="-128"/>
            </a:endParaRPr>
          </a:p>
          <a:p>
            <a:pPr marL="171450" indent="-171450" algn="just">
              <a:buFont typeface="Arial" panose="020B0604020202020204" pitchFamily="34" charset="0"/>
              <a:buChar char="•"/>
            </a:pPr>
            <a:r>
              <a:rPr lang="en-GB" altLang="en-US" dirty="0" smtClean="0">
                <a:ea typeface="ＭＳ Ｐゴシック" pitchFamily="34" charset="-128"/>
              </a:rPr>
              <a:t>According to the level</a:t>
            </a:r>
            <a:r>
              <a:rPr lang="en-GB" altLang="en-US" baseline="0" dirty="0" smtClean="0">
                <a:ea typeface="ＭＳ Ｐゴシック" pitchFamily="34" charset="-128"/>
              </a:rPr>
              <a:t> of the trainees, their prior experience in waterbird census, and their roles in National and International Waterbird Census;</a:t>
            </a:r>
          </a:p>
          <a:p>
            <a:pPr marL="171450" indent="-171450" algn="just">
              <a:buFont typeface="Arial" panose="020B0604020202020204" pitchFamily="34" charset="0"/>
              <a:buChar char="•"/>
            </a:pPr>
            <a:r>
              <a:rPr lang="en-GB" altLang="en-US" baseline="0" dirty="0" smtClean="0">
                <a:ea typeface="ＭＳ Ｐゴシック" pitchFamily="34" charset="-128"/>
              </a:rPr>
              <a:t>According to the availability of technical means (e.g. Internet connection, computers, smartphones, etc.);</a:t>
            </a:r>
            <a:endParaRPr lang="en-GB" altLang="en-US" dirty="0" smtClean="0">
              <a:ea typeface="ＭＳ Ｐゴシック" pitchFamily="34" charset="-128"/>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dirty="0" smtClean="0">
                <a:ea typeface="ＭＳ Ｐゴシック" pitchFamily="34" charset="-128"/>
              </a:rPr>
              <a:t>In order to show national examples:</a:t>
            </a:r>
            <a:r>
              <a:rPr lang="en-GB" altLang="en-US" baseline="0" dirty="0" smtClean="0">
                <a:ea typeface="ＭＳ Ｐゴシック" pitchFamily="34" charset="-128"/>
              </a:rPr>
              <a:t> site list, counted sites, </a:t>
            </a:r>
            <a:r>
              <a:rPr lang="en-GB" altLang="en-US" dirty="0" smtClean="0">
                <a:ea typeface="ＭＳ Ｐゴシック" pitchFamily="34" charset="-128"/>
              </a:rPr>
              <a:t>recording forms and outputs, etc.</a:t>
            </a:r>
          </a:p>
          <a:p>
            <a:pPr algn="just" eaLnBrk="1" hangingPunct="1">
              <a:spcBef>
                <a:spcPct val="0"/>
              </a:spcBef>
            </a:pPr>
            <a:endParaRPr lang="en-GB" altLang="en-US" noProof="0" dirty="0" smtClean="0">
              <a:ea typeface="ＭＳ Ｐゴシック" pitchFamily="34" charset="-128"/>
            </a:endParaRPr>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3F41719-AFD7-492B-AFC4-157BA6260C2D}" type="slidenum">
              <a:rPr lang="fr-FR" altLang="en-US" smtClean="0"/>
              <a:pPr eaLnBrk="1" hangingPunct="1">
                <a:spcBef>
                  <a:spcPct val="0"/>
                </a:spcBef>
              </a:pPr>
              <a:t>1</a:t>
            </a:fld>
            <a:endParaRPr lang="fr-FR"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en-GB" altLang="en-US" dirty="0" smtClean="0">
                <a:ea typeface="ＭＳ Ｐゴシック" pitchFamily="34" charset="-128"/>
              </a:rPr>
              <a:t>The following slides explain how to organise counting activities at </a:t>
            </a:r>
            <a:r>
              <a:rPr lang="en-GB" altLang="en-US" u="none" dirty="0" smtClean="0">
                <a:ea typeface="ＭＳ Ｐゴシック" pitchFamily="34" charset="-128"/>
              </a:rPr>
              <a:t>the</a:t>
            </a:r>
            <a:r>
              <a:rPr lang="en-GB" altLang="en-US" dirty="0" smtClean="0">
                <a:ea typeface="ＭＳ Ｐゴシック" pitchFamily="34" charset="-128"/>
              </a:rPr>
              <a:t> site level. </a:t>
            </a:r>
          </a:p>
          <a:p>
            <a:pPr>
              <a:lnSpc>
                <a:spcPct val="90000"/>
              </a:lnSpc>
            </a:pPr>
            <a:endParaRPr lang="en-GB" altLang="en-US" dirty="0" smtClean="0">
              <a:ea typeface="ＭＳ Ｐゴシック" pitchFamily="34" charset="-128"/>
            </a:endParaRPr>
          </a:p>
          <a:p>
            <a:pPr>
              <a:lnSpc>
                <a:spcPct val="90000"/>
              </a:lnSpc>
            </a:pPr>
            <a:r>
              <a:rPr lang="en-GB" altLang="en-US" dirty="0" smtClean="0">
                <a:ea typeface="ＭＳ Ｐゴシック" pitchFamily="34" charset="-128"/>
              </a:rPr>
              <a:t>The key point here for the trainees is to realise that “sites” are often too large for one team to count and to deal with, </a:t>
            </a:r>
            <a:r>
              <a:rPr lang="en-GB" altLang="en-US" u="none" dirty="0" smtClean="0">
                <a:ea typeface="ＭＳ Ｐゴシック" pitchFamily="34" charset="-128"/>
              </a:rPr>
              <a:t>this</a:t>
            </a:r>
            <a:r>
              <a:rPr lang="en-GB" altLang="en-US" dirty="0" smtClean="0">
                <a:ea typeface="ＭＳ Ｐゴシック" pitchFamily="34" charset="-128"/>
              </a:rPr>
              <a:t> is the reason why they are divided into count units. </a:t>
            </a:r>
          </a:p>
          <a:p>
            <a:pPr>
              <a:lnSpc>
                <a:spcPct val="90000"/>
              </a:lnSpc>
            </a:pPr>
            <a:endParaRPr lang="en-GB" altLang="en-US" dirty="0" smtClean="0">
              <a:ea typeface="ＭＳ Ｐゴシック" pitchFamily="34" charset="-128"/>
            </a:endParaRPr>
          </a:p>
          <a:p>
            <a:pPr>
              <a:lnSpc>
                <a:spcPct val="90000"/>
              </a:lnSpc>
            </a:pPr>
            <a:r>
              <a:rPr lang="en-GB" altLang="en-US" dirty="0" smtClean="0">
                <a:ea typeface="ＭＳ Ｐゴシック" pitchFamily="34" charset="-128"/>
              </a:rPr>
              <a:t>As a general advice, the trainer can </a:t>
            </a:r>
            <a:r>
              <a:rPr lang="en-GB" altLang="en-US" u="none" dirty="0" smtClean="0">
                <a:ea typeface="ＭＳ Ｐゴシック" pitchFamily="34" charset="-128"/>
              </a:rPr>
              <a:t>suggest</a:t>
            </a:r>
            <a:r>
              <a:rPr lang="en-GB" altLang="en-US" dirty="0" smtClean="0">
                <a:ea typeface="ＭＳ Ｐゴシック" pitchFamily="34" charset="-128"/>
              </a:rPr>
              <a:t> that a count unit should be not larger than what the team can cover in c. 4 hours. </a:t>
            </a:r>
          </a:p>
          <a:p>
            <a:pPr>
              <a:lnSpc>
                <a:spcPct val="90000"/>
              </a:lnSpc>
            </a:pPr>
            <a:r>
              <a:rPr lang="en-GB" altLang="en-US" dirty="0" smtClean="0">
                <a:ea typeface="ＭＳ Ｐゴシック" pitchFamily="34" charset="-128"/>
              </a:rPr>
              <a:t>He </a:t>
            </a:r>
            <a:r>
              <a:rPr lang="en-GB" altLang="en-US" dirty="0" smtClean="0">
                <a:solidFill>
                  <a:srgbClr val="00B050"/>
                </a:solidFill>
                <a:ea typeface="ＭＳ Ｐゴシック" pitchFamily="34" charset="-128"/>
              </a:rPr>
              <a:t>or she</a:t>
            </a:r>
            <a:r>
              <a:rPr lang="en-GB" altLang="en-US" dirty="0" smtClean="0">
                <a:ea typeface="ＭＳ Ｐゴシック" pitchFamily="34" charset="-128"/>
              </a:rPr>
              <a:t> can either explain or challenge the group to discuss </a:t>
            </a:r>
            <a:r>
              <a:rPr lang="en-GB" altLang="en-US" u="none" dirty="0" smtClean="0">
                <a:solidFill>
                  <a:srgbClr val="00B050"/>
                </a:solidFill>
                <a:ea typeface="ＭＳ Ｐゴシック" pitchFamily="34" charset="-128"/>
              </a:rPr>
              <a:t>why this scale is</a:t>
            </a:r>
            <a:r>
              <a:rPr lang="en-GB" altLang="en-US" u="none" baseline="0" dirty="0" smtClean="0">
                <a:solidFill>
                  <a:srgbClr val="00B050"/>
                </a:solidFill>
                <a:ea typeface="ＭＳ Ｐゴシック" pitchFamily="34" charset="-128"/>
              </a:rPr>
              <a:t> appropriate</a:t>
            </a:r>
            <a:r>
              <a:rPr lang="en-GB" altLang="en-US" u="none" dirty="0" smtClean="0">
                <a:ea typeface="ＭＳ Ｐゴシック" pitchFamily="34" charset="-128"/>
              </a:rPr>
              <a:t>. </a:t>
            </a:r>
            <a:r>
              <a:rPr lang="en-GB" altLang="en-US" dirty="0" smtClean="0">
                <a:ea typeface="ＭＳ Ｐゴシック" pitchFamily="34" charset="-128"/>
              </a:rPr>
              <a:t>Reasons include:</a:t>
            </a:r>
          </a:p>
          <a:p>
            <a:pPr marL="171450" indent="-171450">
              <a:lnSpc>
                <a:spcPct val="90000"/>
              </a:lnSpc>
              <a:buFont typeface="Arial" panose="020B0604020202020204" pitchFamily="34" charset="0"/>
              <a:buChar char="•"/>
            </a:pPr>
            <a:r>
              <a:rPr lang="en-GB" altLang="en-US" dirty="0" smtClean="0">
                <a:ea typeface="ＭＳ Ｐゴシック" pitchFamily="34" charset="-128"/>
              </a:rPr>
              <a:t>Something </a:t>
            </a:r>
            <a:r>
              <a:rPr lang="en-GB" altLang="en-US" u="sng" dirty="0" smtClean="0">
                <a:ea typeface="ＭＳ Ｐゴシック" pitchFamily="34" charset="-128"/>
              </a:rPr>
              <a:t>may</a:t>
            </a:r>
            <a:r>
              <a:rPr lang="en-GB" altLang="en-US" dirty="0" smtClean="0">
                <a:ea typeface="ＭＳ Ｐゴシック" pitchFamily="34" charset="-128"/>
              </a:rPr>
              <a:t> go wrong (car/boat engine can break down, bad weather, etc.)</a:t>
            </a:r>
          </a:p>
          <a:p>
            <a:pPr marL="171450" indent="-171450">
              <a:lnSpc>
                <a:spcPct val="90000"/>
              </a:lnSpc>
              <a:buFont typeface="Arial" panose="020B0604020202020204" pitchFamily="34" charset="0"/>
              <a:buChar char="•"/>
            </a:pPr>
            <a:r>
              <a:rPr lang="en-GB" altLang="en-US" dirty="0" smtClean="0">
                <a:ea typeface="ＭＳ Ｐゴシック" pitchFamily="34" charset="-128"/>
              </a:rPr>
              <a:t>Observers get too tired</a:t>
            </a:r>
          </a:p>
          <a:p>
            <a:pPr>
              <a:lnSpc>
                <a:spcPct val="90000"/>
              </a:lnSpc>
            </a:pPr>
            <a:endParaRPr lang="en-GB" altLang="en-US" dirty="0" smtClean="0">
              <a:solidFill>
                <a:srgbClr val="FF0000"/>
              </a:solidFill>
              <a:ea typeface="ＭＳ Ｐゴシック" pitchFamily="34" charset="-128"/>
            </a:endParaRPr>
          </a:p>
          <a:p>
            <a:pPr>
              <a:lnSpc>
                <a:spcPct val="90000"/>
              </a:lnSpc>
            </a:pPr>
            <a:r>
              <a:rPr lang="en-GB" altLang="en-US" dirty="0" smtClean="0">
                <a:solidFill>
                  <a:srgbClr val="FF0000"/>
                </a:solidFill>
                <a:ea typeface="ＭＳ Ｐゴシック" pitchFamily="34" charset="-128"/>
              </a:rPr>
              <a:t>Monitoring needs to be </a:t>
            </a:r>
            <a:r>
              <a:rPr lang="en-GB" altLang="en-US" b="1" dirty="0" smtClean="0">
                <a:solidFill>
                  <a:srgbClr val="FF0000"/>
                </a:solidFill>
                <a:ea typeface="ＭＳ Ｐゴシック" pitchFamily="34" charset="-128"/>
              </a:rPr>
              <a:t>feasible, sustainable  </a:t>
            </a:r>
            <a:r>
              <a:rPr lang="en-GB" altLang="en-US" b="1" u="none" dirty="0" smtClean="0">
                <a:solidFill>
                  <a:srgbClr val="FF0000"/>
                </a:solidFill>
                <a:ea typeface="ＭＳ Ｐゴシック" pitchFamily="34" charset="-128"/>
              </a:rPr>
              <a:t>and</a:t>
            </a:r>
            <a:r>
              <a:rPr lang="en-GB" altLang="en-US" b="1" dirty="0" smtClean="0">
                <a:solidFill>
                  <a:srgbClr val="FF0000"/>
                </a:solidFill>
                <a:ea typeface="ＭＳ Ｐゴシック" pitchFamily="34" charset="-128"/>
              </a:rPr>
              <a:t> replicable</a:t>
            </a:r>
          </a:p>
          <a:p>
            <a:pPr>
              <a:lnSpc>
                <a:spcPct val="90000"/>
              </a:lnSpc>
            </a:pPr>
            <a:endParaRPr lang="en-GB" altLang="en-US" dirty="0" smtClean="0">
              <a:ea typeface="ＭＳ Ｐゴシック" pitchFamily="34" charset="-128"/>
            </a:endParaRPr>
          </a:p>
          <a:p>
            <a:pPr>
              <a:lnSpc>
                <a:spcPct val="90000"/>
              </a:lnSpc>
            </a:pPr>
            <a:r>
              <a:rPr lang="en-GB" altLang="en-US" dirty="0" smtClean="0">
                <a:ea typeface="ＭＳ Ｐゴシック" pitchFamily="34" charset="-128"/>
              </a:rPr>
              <a:t>At </a:t>
            </a:r>
            <a:r>
              <a:rPr lang="en-GB" altLang="en-US" u="none" dirty="0" smtClean="0">
                <a:ea typeface="ＭＳ Ｐゴシック" pitchFamily="34" charset="-128"/>
              </a:rPr>
              <a:t>a</a:t>
            </a:r>
            <a:r>
              <a:rPr lang="en-GB" altLang="en-US" dirty="0" smtClean="0">
                <a:ea typeface="ＭＳ Ｐゴシック" pitchFamily="34" charset="-128"/>
              </a:rPr>
              <a:t> national level, collaboration with the IBA monitoring </a:t>
            </a:r>
            <a:r>
              <a:rPr lang="en-GB" altLang="en-US" u="none" dirty="0" smtClean="0">
                <a:ea typeface="ＭＳ Ｐゴシック" pitchFamily="34" charset="-128"/>
              </a:rPr>
              <a:t>process is recommended</a:t>
            </a:r>
            <a:r>
              <a:rPr lang="en-GB" altLang="en-US" dirty="0" smtClean="0">
                <a:ea typeface="ＭＳ Ｐゴシック" pitchFamily="34" charset="-128"/>
              </a:rPr>
              <a:t>. </a:t>
            </a:r>
          </a:p>
          <a:p>
            <a:pPr>
              <a:lnSpc>
                <a:spcPct val="90000"/>
              </a:lnSpc>
            </a:pPr>
            <a:r>
              <a:rPr lang="en-GB" altLang="en-US" dirty="0" smtClean="0">
                <a:ea typeface="ＭＳ Ｐゴシック" pitchFamily="34" charset="-128"/>
              </a:rPr>
              <a:t>Further information on IBA monitoring can be found </a:t>
            </a:r>
            <a:r>
              <a:rPr lang="en-GB" altLang="en-US" dirty="0">
                <a:ea typeface="ＭＳ Ｐゴシック" pitchFamily="34" charset="-128"/>
              </a:rPr>
              <a:t>at </a:t>
            </a:r>
            <a:r>
              <a:rPr lang="en-GB" altLang="en-US" dirty="0">
                <a:ea typeface="ＭＳ Ｐゴシック" pitchFamily="34" charset="-128"/>
                <a:hlinkClick r:id="rId3"/>
              </a:rPr>
              <a:t>http://</a:t>
            </a:r>
            <a:r>
              <a:rPr lang="en-GB" altLang="en-US" dirty="0" smtClean="0">
                <a:ea typeface="ＭＳ Ｐゴシック" pitchFamily="34" charset="-128"/>
                <a:hlinkClick r:id="rId3"/>
              </a:rPr>
              <a:t>www.birdlife.org/datazone/info/ibamonitoring</a:t>
            </a:r>
            <a:r>
              <a:rPr lang="en-GB" altLang="en-US" dirty="0" smtClean="0">
                <a:ea typeface="ＭＳ Ｐゴシック" pitchFamily="34" charset="-128"/>
              </a:rPr>
              <a:t> and at the bottom of the page there is a link to a detailed guidelines. </a:t>
            </a:r>
          </a:p>
          <a:p>
            <a:pPr>
              <a:lnSpc>
                <a:spcPct val="90000"/>
              </a:lnSpc>
            </a:pPr>
            <a:endParaRPr lang="en-GB" altLang="en-US" dirty="0" smtClean="0">
              <a:ea typeface="ＭＳ Ｐゴシック" pitchFamily="34" charset="-128"/>
            </a:endParaRPr>
          </a:p>
          <a:p>
            <a:pPr>
              <a:lnSpc>
                <a:spcPct val="90000"/>
              </a:lnSpc>
            </a:pPr>
            <a:r>
              <a:rPr lang="en-GB" altLang="en-US" dirty="0" smtClean="0">
                <a:ea typeface="ＭＳ Ｐゴシック" pitchFamily="34" charset="-128"/>
              </a:rPr>
              <a:t> </a:t>
            </a:r>
          </a:p>
          <a:p>
            <a:pPr>
              <a:lnSpc>
                <a:spcPct val="90000"/>
              </a:lnSpc>
            </a:pPr>
            <a:endParaRPr lang="en-GB" altLang="en-US" dirty="0" smtClean="0">
              <a:ea typeface="ＭＳ Ｐゴシック" pitchFamily="34" charset="-128"/>
            </a:endParaRPr>
          </a:p>
          <a:p>
            <a:pPr>
              <a:lnSpc>
                <a:spcPct val="90000"/>
              </a:lnSpc>
              <a:buFontTx/>
              <a:buChar char="•"/>
            </a:pPr>
            <a:endParaRPr lang="en-GB" altLang="en-US" dirty="0" smtClean="0">
              <a:ea typeface="ＭＳ Ｐゴシック" pitchFamily="34" charset="-128"/>
            </a:endParaRPr>
          </a:p>
          <a:p>
            <a:pPr>
              <a:lnSpc>
                <a:spcPct val="90000"/>
              </a:lnSpc>
            </a:pPr>
            <a:endParaRPr lang="en-GB" altLang="en-US" dirty="0" smtClean="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7AB53D8-E76E-40CB-A575-8094DEEB51BA}" type="slidenum">
              <a:rPr lang="fr-FR" altLang="en-US" smtClean="0"/>
              <a:pPr eaLnBrk="1" hangingPunct="1">
                <a:spcBef>
                  <a:spcPct val="0"/>
                </a:spcBef>
              </a:pPr>
              <a:t>10</a:t>
            </a:fld>
            <a:endParaRPr lang="fr-FR"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fr-FR" altLang="fr-FR" u="sng" dirty="0" err="1"/>
              <a:t>Trainer’s</a:t>
            </a:r>
            <a:r>
              <a:rPr lang="fr-FR" altLang="fr-FR" u="sng" dirty="0"/>
              <a:t> </a:t>
            </a:r>
            <a:r>
              <a:rPr lang="fr-FR" altLang="fr-FR" u="sng" dirty="0" err="1"/>
              <a:t>role</a:t>
            </a:r>
            <a:r>
              <a:rPr lang="fr-FR" altLang="fr-FR" dirty="0"/>
              <a:t>: </a:t>
            </a:r>
          </a:p>
          <a:p>
            <a:pPr marL="171450" indent="-171450">
              <a:buFont typeface="Arial" panose="020B0604020202020204" pitchFamily="34" charset="0"/>
              <a:buChar char="•"/>
            </a:pPr>
            <a:r>
              <a:rPr lang="en-GB" altLang="en-US" dirty="0" smtClean="0">
                <a:ea typeface="ＭＳ Ｐゴシック" pitchFamily="34" charset="-128"/>
              </a:rPr>
              <a:t>T</a:t>
            </a:r>
            <a:r>
              <a:rPr lang="en-GB" altLang="en-US" u="none" dirty="0" smtClean="0">
                <a:ea typeface="ＭＳ Ｐゴシック" pitchFamily="34" charset="-128"/>
              </a:rPr>
              <a:t>o demonstrate</a:t>
            </a:r>
            <a:r>
              <a:rPr lang="en-GB" altLang="en-US" u="none" baseline="0" dirty="0" smtClean="0">
                <a:ea typeface="ＭＳ Ｐゴシック" pitchFamily="34" charset="-128"/>
              </a:rPr>
              <a:t> and explain</a:t>
            </a:r>
            <a:r>
              <a:rPr lang="en-GB" altLang="en-US" u="none" dirty="0" smtClean="0">
                <a:ea typeface="ＭＳ Ｐゴシック" pitchFamily="34" charset="-128"/>
              </a:rPr>
              <a:t> </a:t>
            </a:r>
            <a:r>
              <a:rPr lang="en-US" altLang="en-US" u="none" dirty="0" smtClean="0">
                <a:ea typeface="ＭＳ Ｐゴシック" pitchFamily="34" charset="-128"/>
              </a:rPr>
              <a:t>an example of dividing a large site into count units and provide a list of factors to consider when defining count units. Blue lines show count units,</a:t>
            </a:r>
            <a:r>
              <a:rPr lang="en-US" altLang="en-US" u="none" baseline="0" dirty="0" smtClean="0">
                <a:ea typeface="ＭＳ Ｐゴシック" pitchFamily="34" charset="-128"/>
              </a:rPr>
              <a:t> green dots represent vantage points. Note that not all count units have vantage points because not all count units are counted due to limited capacity; </a:t>
            </a:r>
            <a:endParaRPr lang="en-US" altLang="en-US" u="none" dirty="0" smtClean="0">
              <a:ea typeface="ＭＳ Ｐゴシック" pitchFamily="34" charset="-128"/>
            </a:endParaRPr>
          </a:p>
          <a:p>
            <a:pPr marL="171450" indent="-171450">
              <a:buFont typeface="Arial" panose="020B0604020202020204" pitchFamily="34" charset="0"/>
              <a:buChar char="•"/>
            </a:pPr>
            <a:r>
              <a:rPr lang="en-US" altLang="en-US" u="none" dirty="0" smtClean="0">
                <a:ea typeface="ＭＳ Ｐゴシック" pitchFamily="34" charset="-128"/>
              </a:rPr>
              <a:t>To emphasize the relationship between method of transport and accessibility e.g. in case of floodplains.;</a:t>
            </a:r>
          </a:p>
          <a:p>
            <a:pPr marL="171450" indent="-171450">
              <a:buFont typeface="Arial" panose="020B0604020202020204" pitchFamily="34" charset="0"/>
              <a:buChar char="•"/>
            </a:pPr>
            <a:r>
              <a:rPr lang="en-US" altLang="en-US" u="none" dirty="0" smtClean="0">
                <a:ea typeface="ＭＳ Ｐゴシック" pitchFamily="34" charset="-128"/>
              </a:rPr>
              <a:t>To emphasize that, in many cases, there will not be enough teams to cover each count unit during the mid-winter census. In such cases, trainees are advised to select a number of count units that can be covered every year with the existing capacity;</a:t>
            </a:r>
          </a:p>
          <a:p>
            <a:pPr marL="171450" indent="-171450">
              <a:buFont typeface="Arial" panose="020B0604020202020204" pitchFamily="34" charset="0"/>
              <a:buChar char="•"/>
            </a:pPr>
            <a:r>
              <a:rPr lang="en-US" altLang="en-US" u="none" dirty="0" smtClean="0">
                <a:ea typeface="ＭＳ Ｐゴシック" pitchFamily="34" charset="-128"/>
              </a:rPr>
              <a:t>To initiate a discussion why it wouldn't be good to cover different count units in different years.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E7A2299-E6FD-4136-8B99-C921ABCD07D7}" type="slidenum">
              <a:rPr lang="fr-FR" altLang="en-US" smtClean="0"/>
              <a:pPr eaLnBrk="1" hangingPunct="1">
                <a:spcBef>
                  <a:spcPct val="0"/>
                </a:spcBef>
              </a:pPr>
              <a:t>11</a:t>
            </a:fld>
            <a:endParaRPr lang="fr-FR"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90000"/>
              </a:lnSpc>
            </a:pPr>
            <a:r>
              <a:rPr lang="en-GB" altLang="en-US" dirty="0" smtClean="0">
                <a:ea typeface="ＭＳ Ｐゴシック" pitchFamily="34" charset="-128"/>
              </a:rPr>
              <a:t>The trainer will show</a:t>
            </a:r>
            <a:r>
              <a:rPr lang="en-GB" altLang="en-US" baseline="0" dirty="0" smtClean="0">
                <a:ea typeface="ＭＳ Ｐゴシック" pitchFamily="34" charset="-128"/>
              </a:rPr>
              <a:t> and explain</a:t>
            </a:r>
            <a:r>
              <a:rPr lang="en-GB" altLang="en-US" dirty="0" smtClean="0">
                <a:ea typeface="ＭＳ Ｐゴシック" pitchFamily="34" charset="-128"/>
              </a:rPr>
              <a:t> an example of division levels.</a:t>
            </a:r>
          </a:p>
          <a:p>
            <a:pPr>
              <a:lnSpc>
                <a:spcPct val="90000"/>
              </a:lnSpc>
            </a:pPr>
            <a:endParaRPr lang="en-GB" altLang="en-US" dirty="0" smtClean="0">
              <a:ea typeface="ＭＳ Ｐゴシック" pitchFamily="34" charset="-128"/>
            </a:endParaRPr>
          </a:p>
          <a:p>
            <a:pPr marL="171450" indent="-171450">
              <a:lnSpc>
                <a:spcPct val="90000"/>
              </a:lnSpc>
              <a:buFont typeface="Arial" panose="020B0604020202020204" pitchFamily="34" charset="0"/>
              <a:buChar char="•"/>
            </a:pPr>
            <a:r>
              <a:rPr lang="en-US" altLang="en-US" b="1" dirty="0" smtClean="0">
                <a:ea typeface="ＭＳ Ｐゴシック" pitchFamily="34" charset="-128"/>
              </a:rPr>
              <a:t>A</a:t>
            </a:r>
            <a:r>
              <a:rPr lang="en-US" altLang="en-US" b="1" baseline="0" dirty="0" smtClean="0">
                <a:ea typeface="ＭＳ Ｐゴシック" pitchFamily="34" charset="-128"/>
              </a:rPr>
              <a:t> b</a:t>
            </a:r>
            <a:r>
              <a:rPr lang="en-US" altLang="en-US" b="1" dirty="0" smtClean="0">
                <a:ea typeface="ＭＳ Ｐゴシック" pitchFamily="34" charset="-128"/>
              </a:rPr>
              <a:t>iogeographical unit / Parent site</a:t>
            </a:r>
            <a:r>
              <a:rPr lang="en-US" altLang="en-US" dirty="0" smtClean="0">
                <a:ea typeface="ＭＳ Ｐゴシック" pitchFamily="34" charset="-128"/>
              </a:rPr>
              <a:t>: includes a number of sites</a:t>
            </a:r>
          </a:p>
          <a:p>
            <a:pPr marL="171450" indent="-171450">
              <a:lnSpc>
                <a:spcPct val="90000"/>
              </a:lnSpc>
              <a:buFont typeface="Arial" panose="020B0604020202020204" pitchFamily="34" charset="0"/>
              <a:buChar char="•"/>
            </a:pPr>
            <a:r>
              <a:rPr lang="en-US" altLang="en-US" b="1" dirty="0" smtClean="0">
                <a:ea typeface="ＭＳ Ｐゴシック" pitchFamily="34" charset="-128"/>
              </a:rPr>
              <a:t>A</a:t>
            </a:r>
            <a:r>
              <a:rPr lang="en-US" altLang="en-US" b="1" baseline="0" dirty="0" smtClean="0">
                <a:ea typeface="ＭＳ Ｐゴシック" pitchFamily="34" charset="-128"/>
              </a:rPr>
              <a:t> s</a:t>
            </a:r>
            <a:r>
              <a:rPr lang="en-US" altLang="en-US" b="1" dirty="0" smtClean="0">
                <a:ea typeface="ＭＳ Ｐゴシック" pitchFamily="34" charset="-128"/>
              </a:rPr>
              <a:t>ite</a:t>
            </a:r>
            <a:r>
              <a:rPr lang="en-US" altLang="en-US" dirty="0" smtClean="0">
                <a:ea typeface="ＭＳ Ｐゴシック" pitchFamily="34" charset="-128"/>
              </a:rPr>
              <a:t>: </a:t>
            </a:r>
            <a:r>
              <a:rPr lang="en-US" altLang="en-US" dirty="0">
                <a:ea typeface="ＭＳ Ｐゴシック" pitchFamily="34" charset="-128"/>
              </a:rPr>
              <a:t>includes a number of </a:t>
            </a:r>
            <a:r>
              <a:rPr lang="en-US" altLang="en-US" dirty="0" smtClean="0">
                <a:ea typeface="ＭＳ Ｐゴシック" pitchFamily="34" charset="-128"/>
              </a:rPr>
              <a:t>count units</a:t>
            </a:r>
            <a:endParaRPr lang="en-US" altLang="en-US" dirty="0">
              <a:ea typeface="ＭＳ Ｐゴシック" pitchFamily="34" charset="-128"/>
            </a:endParaRPr>
          </a:p>
          <a:p>
            <a:pPr marL="171450" indent="-171450">
              <a:lnSpc>
                <a:spcPct val="90000"/>
              </a:lnSpc>
              <a:buFont typeface="Arial" panose="020B0604020202020204" pitchFamily="34" charset="0"/>
              <a:buChar char="•"/>
            </a:pPr>
            <a:r>
              <a:rPr lang="en-US" altLang="en-US" b="1" dirty="0" smtClean="0">
                <a:ea typeface="ＭＳ Ｐゴシック" pitchFamily="34" charset="-128"/>
              </a:rPr>
              <a:t>A</a:t>
            </a:r>
            <a:r>
              <a:rPr lang="en-US" altLang="en-US" b="1" baseline="0" dirty="0" smtClean="0">
                <a:ea typeface="ＭＳ Ｐゴシック" pitchFamily="34" charset="-128"/>
              </a:rPr>
              <a:t> c</a:t>
            </a:r>
            <a:r>
              <a:rPr lang="en-US" altLang="en-US" b="1" dirty="0" smtClean="0">
                <a:ea typeface="ＭＳ Ｐゴシック" pitchFamily="34" charset="-128"/>
              </a:rPr>
              <a:t>ount unit</a:t>
            </a:r>
            <a:r>
              <a:rPr lang="en-US" altLang="en-US" dirty="0" smtClean="0">
                <a:ea typeface="ＭＳ Ｐゴシック" pitchFamily="34" charset="-128"/>
              </a:rPr>
              <a:t>: </a:t>
            </a:r>
            <a:r>
              <a:rPr lang="en-US" altLang="en-US" dirty="0">
                <a:ea typeface="ＭＳ Ｐゴシック" pitchFamily="34" charset="-128"/>
              </a:rPr>
              <a:t>includes a number of </a:t>
            </a:r>
            <a:r>
              <a:rPr lang="en-US" altLang="en-US" dirty="0" smtClean="0">
                <a:ea typeface="ＭＳ Ｐゴシック" pitchFamily="34" charset="-128"/>
              </a:rPr>
              <a:t>observation/counting points</a:t>
            </a:r>
            <a:endParaRPr lang="en-US" altLang="en-US" dirty="0">
              <a:ea typeface="ＭＳ Ｐゴシック" pitchFamily="34" charset="-128"/>
            </a:endParaRPr>
          </a:p>
          <a:p>
            <a:pPr marL="171450" indent="-171450">
              <a:lnSpc>
                <a:spcPct val="90000"/>
              </a:lnSpc>
              <a:buFont typeface="Arial" panose="020B0604020202020204" pitchFamily="34" charset="0"/>
              <a:buChar char="•"/>
            </a:pPr>
            <a:r>
              <a:rPr lang="en-US" altLang="en-US" b="1" dirty="0" smtClean="0">
                <a:ea typeface="ＭＳ Ｐゴシック" pitchFamily="34" charset="-128"/>
              </a:rPr>
              <a:t>An</a:t>
            </a:r>
            <a:r>
              <a:rPr lang="en-US" altLang="en-US" b="1" baseline="0" dirty="0" smtClean="0">
                <a:ea typeface="ＭＳ Ｐゴシック" pitchFamily="34" charset="-128"/>
              </a:rPr>
              <a:t> o</a:t>
            </a:r>
            <a:r>
              <a:rPr lang="en-US" altLang="en-US" b="1" dirty="0" smtClean="0">
                <a:ea typeface="ＭＳ Ｐゴシック" pitchFamily="34" charset="-128"/>
              </a:rPr>
              <a:t>bservation </a:t>
            </a:r>
            <a:r>
              <a:rPr lang="en-US" altLang="en-US" b="1" dirty="0">
                <a:ea typeface="ＭＳ Ｐゴシック" pitchFamily="34" charset="-128"/>
              </a:rPr>
              <a:t>point</a:t>
            </a:r>
          </a:p>
          <a:p>
            <a:pPr>
              <a:lnSpc>
                <a:spcPct val="90000"/>
              </a:lnSpc>
            </a:pPr>
            <a:endParaRPr lang="en-GB" altLang="en-US" dirty="0">
              <a:ea typeface="ＭＳ Ｐゴシック"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7AB53D8-E76E-40CB-A575-8094DEEB51BA}" type="slidenum">
              <a:rPr lang="fr-FR" altLang="en-US" smtClean="0"/>
              <a:pPr eaLnBrk="1" hangingPunct="1">
                <a:spcBef>
                  <a:spcPct val="0"/>
                </a:spcBef>
              </a:pPr>
              <a:t>12</a:t>
            </a:fld>
            <a:endParaRPr lang="fr-FR"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a:r>
              <a:rPr lang="fr-FR" altLang="fr-FR" u="sng" dirty="0" err="1"/>
              <a:t>Trainer’s</a:t>
            </a:r>
            <a:r>
              <a:rPr lang="fr-FR" altLang="fr-FR" u="sng" dirty="0"/>
              <a:t> </a:t>
            </a:r>
            <a:r>
              <a:rPr lang="fr-FR" altLang="fr-FR" u="sng" dirty="0" err="1"/>
              <a:t>role</a:t>
            </a:r>
            <a:r>
              <a:rPr lang="fr-FR" altLang="fr-FR" dirty="0"/>
              <a:t>: </a:t>
            </a:r>
          </a:p>
          <a:p>
            <a:pPr marL="171450" indent="-171450">
              <a:buFont typeface="Arial" panose="020B0604020202020204" pitchFamily="34" charset="0"/>
              <a:buChar char="•"/>
            </a:pPr>
            <a:r>
              <a:rPr lang="en-US" dirty="0" smtClean="0"/>
              <a:t>To explain which data are collected about the site; </a:t>
            </a:r>
          </a:p>
          <a:p>
            <a:pPr marL="171450" indent="-171450">
              <a:buFont typeface="Arial" panose="020B0604020202020204" pitchFamily="34" charset="0"/>
              <a:buChar char="•"/>
            </a:pPr>
            <a:r>
              <a:rPr lang="en-US" dirty="0" smtClean="0"/>
              <a:t>To explain</a:t>
            </a:r>
            <a:r>
              <a:rPr lang="en-US" baseline="0" dirty="0" smtClean="0"/>
              <a:t> w</a:t>
            </a:r>
            <a:r>
              <a:rPr lang="en-US" dirty="0" smtClean="0"/>
              <a:t>hat</a:t>
            </a:r>
            <a:r>
              <a:rPr lang="en-US" baseline="0" dirty="0" smtClean="0"/>
              <a:t> is </a:t>
            </a:r>
            <a:r>
              <a:rPr lang="en-US" dirty="0" smtClean="0"/>
              <a:t>the role and importance of an</a:t>
            </a:r>
            <a:r>
              <a:rPr lang="en-US" baseline="0" dirty="0" smtClean="0"/>
              <a:t> agreed national site list.</a:t>
            </a:r>
            <a:r>
              <a:rPr lang="en-US" sz="1200" dirty="0" smtClean="0">
                <a:solidFill>
                  <a:schemeClr val="tx2"/>
                </a:solidFill>
              </a:rPr>
              <a:t> The number of sites in the country and which sites are important for the waterbirds (species diversity, numbers) are important to know in order to define a minimum sites list to count every year (for example : if you count x sites, you will cover 50% of the waterbird population in the country)</a:t>
            </a:r>
            <a:endParaRPr lang="en-US" baseline="0" dirty="0" smtClean="0"/>
          </a:p>
          <a:p>
            <a:pPr marL="171450" indent="-171450">
              <a:buFont typeface="Arial" panose="020B0604020202020204" pitchFamily="34" charset="0"/>
              <a:buChar char="•"/>
            </a:pPr>
            <a:endParaRPr lang="en-US" dirty="0"/>
          </a:p>
        </p:txBody>
      </p:sp>
      <p:sp>
        <p:nvSpPr>
          <p:cNvPr id="4" name="Espace réservé du numéro de diapositive 3"/>
          <p:cNvSpPr>
            <a:spLocks noGrp="1"/>
          </p:cNvSpPr>
          <p:nvPr>
            <p:ph type="sldNum" sz="quarter" idx="10"/>
          </p:nvPr>
        </p:nvSpPr>
        <p:spPr/>
        <p:txBody>
          <a:bodyPr/>
          <a:lstStyle/>
          <a:p>
            <a:pPr>
              <a:defRPr/>
            </a:pPr>
            <a:fld id="{D1334192-A1E7-42FA-8C30-3753A7DC58FE}" type="slidenum">
              <a:rPr lang="fr-FR" altLang="en-US" smtClean="0"/>
              <a:pPr>
                <a:defRPr/>
              </a:pPr>
              <a:t>13</a:t>
            </a:fld>
            <a:endParaRPr lang="fr-FR" altLang="en-US" dirty="0"/>
          </a:p>
        </p:txBody>
      </p:sp>
    </p:spTree>
    <p:extLst>
      <p:ext uri="{BB962C8B-B14F-4D97-AF65-F5344CB8AC3E}">
        <p14:creationId xmlns:p14="http://schemas.microsoft.com/office/powerpoint/2010/main" val="58362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u="none" dirty="0" smtClean="0">
                <a:ea typeface="ＭＳ Ｐゴシック" pitchFamily="34" charset="-128"/>
              </a:rPr>
              <a:t>The trainer will explain the different formats. </a:t>
            </a:r>
            <a:r>
              <a:rPr lang="en-GB" altLang="en-US" u="none" dirty="0" smtClean="0">
                <a:solidFill>
                  <a:srgbClr val="00B050"/>
                </a:solidFill>
                <a:ea typeface="ＭＳ Ｐゴシック" pitchFamily="34" charset="-128"/>
              </a:rPr>
              <a:t>He or she</a:t>
            </a:r>
            <a:r>
              <a:rPr lang="en-GB" altLang="en-US" u="none" dirty="0" smtClean="0">
                <a:ea typeface="ＭＳ Ｐゴシック" pitchFamily="34" charset="-128"/>
              </a:rPr>
              <a:t> will adapt explanations</a:t>
            </a:r>
            <a:r>
              <a:rPr lang="en-GB" altLang="en-US" u="none" baseline="0" dirty="0" smtClean="0">
                <a:ea typeface="ＭＳ Ｐゴシック" pitchFamily="34" charset="-128"/>
              </a:rPr>
              <a:t> according to the experience of trainees.</a:t>
            </a:r>
            <a:endParaRPr lang="en-GB" altLang="en-US" u="none"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altLang="en-US" u="none" dirty="0" smtClean="0">
              <a:ea typeface="ＭＳ Ｐゴシック" pitchFamily="34" charset="-128"/>
            </a:endParaRPr>
          </a:p>
          <a:p>
            <a:pPr marL="171450" indent="-171450">
              <a:buFont typeface="Arial" panose="020B0604020202020204" pitchFamily="34" charset="0"/>
              <a:buChar char="•"/>
            </a:pPr>
            <a:r>
              <a:rPr lang="en-GB" altLang="en-US" u="none" dirty="0" smtClean="0">
                <a:ea typeface="ＭＳ Ｐゴシック" pitchFamily="34" charset="-128"/>
              </a:rPr>
              <a:t>National coordinators are in the best position to consider how and what information to record at a national level. </a:t>
            </a:r>
          </a:p>
          <a:p>
            <a:pPr marL="171450" indent="-171450">
              <a:buFont typeface="Arial" panose="020B0604020202020204" pitchFamily="34" charset="0"/>
              <a:buChar char="•"/>
            </a:pPr>
            <a:r>
              <a:rPr lang="en-GB" altLang="en-US" u="none" dirty="0" smtClean="0">
                <a:ea typeface="ＭＳ Ｐゴシック" pitchFamily="34" charset="-128"/>
              </a:rPr>
              <a:t>Traditionally there were so called Site Forms that contained information about the ecological character, land use and threats to the site together with a map. </a:t>
            </a:r>
          </a:p>
          <a:p>
            <a:pPr marL="171450" indent="-171450">
              <a:buFont typeface="Arial" panose="020B0604020202020204" pitchFamily="34" charset="0"/>
              <a:buChar char="•"/>
            </a:pPr>
            <a:r>
              <a:rPr lang="en-GB" altLang="en-US" u="none" dirty="0" smtClean="0">
                <a:ea typeface="ＭＳ Ｐゴシック" pitchFamily="34" charset="-128"/>
              </a:rPr>
              <a:t>Nowadays, online databases are</a:t>
            </a:r>
            <a:r>
              <a:rPr lang="en-GB" altLang="en-US" u="none" baseline="0" dirty="0" smtClean="0">
                <a:ea typeface="ＭＳ Ｐゴシック" pitchFamily="34" charset="-128"/>
              </a:rPr>
              <a:t> more and more common but they need a good Internet connection.</a:t>
            </a:r>
            <a:endParaRPr lang="en-GB" altLang="en-US" u="none" dirty="0" smtClean="0">
              <a:ea typeface="ＭＳ Ｐゴシック" pitchFamily="34" charset="-128"/>
            </a:endParaRPr>
          </a:p>
          <a:p>
            <a:pPr marL="171450" indent="-171450">
              <a:buFont typeface="Arial" panose="020B0604020202020204" pitchFamily="34" charset="0"/>
              <a:buChar char="•"/>
            </a:pPr>
            <a:r>
              <a:rPr lang="en-GB" altLang="en-US" u="none" dirty="0" smtClean="0">
                <a:ea typeface="ＭＳ Ｐゴシック" pitchFamily="34" charset="-128"/>
              </a:rPr>
              <a:t>IWC Online database: Each new site has to be entered into the database in order to be able to submit observations for the area and to inform the data analysis process. </a:t>
            </a:r>
          </a:p>
          <a:p>
            <a:endParaRPr lang="en-GB" altLang="en-US" u="none" dirty="0" smtClean="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hu-HU" b="0" u="none" dirty="0" smtClean="0">
                <a:latin typeface="+mn-lt"/>
                <a:ea typeface="ＭＳ Ｐゴシック" charset="0"/>
              </a:rPr>
              <a:t>Digital site boundaries</a:t>
            </a:r>
            <a:r>
              <a:rPr lang="fr-FR" b="1" u="none" dirty="0" smtClean="0">
                <a:latin typeface="+mn-lt"/>
                <a:ea typeface="ＭＳ Ｐゴシック"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u="none" dirty="0" smtClean="0">
                <a:ea typeface="ＭＳ Ｐゴシック" pitchFamily="34" charset="-128"/>
              </a:rPr>
              <a:t>The trainer will decide whether it is relevant to develop this subject depending on the </a:t>
            </a:r>
            <a:r>
              <a:rPr lang="en-US" altLang="en-US" i="0" u="none" dirty="0" smtClean="0">
                <a:ea typeface="ＭＳ Ｐゴシック" pitchFamily="34" charset="-128"/>
              </a:rPr>
              <a:t>experience</a:t>
            </a:r>
            <a:r>
              <a:rPr lang="en-US" altLang="en-US" u="none" dirty="0" smtClean="0">
                <a:ea typeface="ＭＳ Ｐゴシック" pitchFamily="34" charset="-128"/>
              </a:rPr>
              <a:t>, role and responsibility of trainees in the waterbird census.</a:t>
            </a:r>
          </a:p>
          <a:p>
            <a:r>
              <a:rPr lang="en-US" u="none" dirty="0" smtClean="0"/>
              <a:t>There is a number of existing methods:</a:t>
            </a:r>
          </a:p>
          <a:p>
            <a:pPr marL="171450" indent="-171450">
              <a:buFont typeface="Arial" panose="020B0604020202020204" pitchFamily="34" charset="0"/>
              <a:buChar char="•"/>
            </a:pPr>
            <a:r>
              <a:rPr lang="en-US" u="none" dirty="0" smtClean="0"/>
              <a:t>Google earth</a:t>
            </a:r>
          </a:p>
          <a:p>
            <a:pPr marL="171450" indent="-171450">
              <a:buFont typeface="Arial" panose="020B0604020202020204" pitchFamily="34" charset="0"/>
              <a:buChar char="•"/>
            </a:pPr>
            <a:r>
              <a:rPr lang="en-US" u="none" dirty="0" smtClean="0"/>
              <a:t>GIS : QGIS (free open source), Arc GIS</a:t>
            </a:r>
          </a:p>
          <a:p>
            <a:pPr marL="171450" indent="-171450">
              <a:buFont typeface="Arial" panose="020B0604020202020204" pitchFamily="34" charset="0"/>
              <a:buChar char="•"/>
            </a:pPr>
            <a:r>
              <a:rPr lang="en-US" u="none" dirty="0" smtClean="0"/>
              <a:t>Remote sensing (NDVI).</a:t>
            </a:r>
          </a:p>
          <a:p>
            <a:r>
              <a:rPr lang="en-GB" altLang="en-US" dirty="0" smtClean="0">
                <a:ea typeface="ＭＳ Ｐゴシック" pitchFamily="34" charset="-128"/>
              </a:rPr>
              <a:t>A guidance document on digitising site boundaries is available at:</a:t>
            </a:r>
          </a:p>
          <a:p>
            <a:r>
              <a:rPr lang="en-GB" altLang="en-US" dirty="0" smtClean="0">
                <a:ea typeface="ＭＳ Ｐゴシック" pitchFamily="34" charset="-128"/>
                <a:hlinkClick r:id="rId3"/>
              </a:rPr>
              <a:t>http://www.wetlands.org/LinkClick.aspx?fileticket=-j6Y3P27ymE%3d&amp;tabid=2791&amp;portalid=0&amp;mid=11794</a:t>
            </a:r>
            <a:r>
              <a:rPr lang="en-GB" altLang="en-US" dirty="0" smtClean="0">
                <a:ea typeface="ＭＳ Ｐゴシック" pitchFamily="34" charset="-128"/>
              </a:rPr>
              <a:t> in English</a:t>
            </a:r>
          </a:p>
          <a:p>
            <a:r>
              <a:rPr lang="en-GB" altLang="en-US" dirty="0" smtClean="0">
                <a:ea typeface="ＭＳ Ｐゴシック" pitchFamily="34" charset="-128"/>
                <a:hlinkClick r:id="rId4"/>
              </a:rPr>
              <a:t>http://www.wetlands.org/LinkClick.aspx?fileticket=eRkyqHXv5h8%3d&amp;tabid=2791&amp;portalid=0&amp;mid=14070</a:t>
            </a:r>
            <a:r>
              <a:rPr lang="en-GB" altLang="en-US" dirty="0" smtClean="0">
                <a:ea typeface="ＭＳ Ｐゴシック" pitchFamily="34" charset="-128"/>
              </a:rPr>
              <a:t> in French.</a:t>
            </a:r>
          </a:p>
          <a:p>
            <a:endParaRPr lang="en-GB" altLang="en-US" dirty="0" smtClean="0">
              <a:ea typeface="ＭＳ Ｐゴシック" pitchFamily="34"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8272E39-784B-47AE-A32F-E3450C64BF66}" type="slidenum">
              <a:rPr lang="fr-FR" altLang="en-US" smtClean="0"/>
              <a:pPr eaLnBrk="1" hangingPunct="1">
                <a:spcBef>
                  <a:spcPct val="0"/>
                </a:spcBef>
              </a:pPr>
              <a:t>14</a:t>
            </a:fld>
            <a:endParaRPr lang="fr-FR"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b="1" dirty="0" smtClean="0">
                <a:ea typeface="ＭＳ Ｐゴシック" pitchFamily="34" charset="-128"/>
              </a:rPr>
              <a:t>Indoor exercise: </a:t>
            </a:r>
            <a:r>
              <a:rPr lang="en-GB" altLang="en-US" dirty="0" smtClean="0">
                <a:ea typeface="ＭＳ Ｐゴシック" pitchFamily="34" charset="-128"/>
              </a:rPr>
              <a:t>Diagram of networks</a:t>
            </a:r>
          </a:p>
          <a:p>
            <a:pPr algn="just"/>
            <a:endParaRPr lang="en-GB" altLang="en-US" u="sng" dirty="0" smtClean="0">
              <a:ea typeface="ＭＳ Ｐゴシック" pitchFamily="34" charset="-128"/>
            </a:endParaRPr>
          </a:p>
          <a:p>
            <a:pPr algn="just"/>
            <a:r>
              <a:rPr lang="en-GB" altLang="en-US" u="sng" dirty="0" smtClean="0">
                <a:ea typeface="ＭＳ Ｐゴシック" pitchFamily="34" charset="-128"/>
              </a:rPr>
              <a:t>Procedure</a:t>
            </a:r>
            <a:r>
              <a:rPr lang="en-GB" altLang="en-US" dirty="0" smtClean="0">
                <a:ea typeface="ＭＳ Ｐゴシック" pitchFamily="34" charset="-128"/>
              </a:rPr>
              <a:t>: </a:t>
            </a:r>
          </a:p>
          <a:p>
            <a:pPr algn="just"/>
            <a:r>
              <a:rPr lang="en-GB" altLang="en-US" dirty="0" smtClean="0">
                <a:ea typeface="ＭＳ Ｐゴシック" pitchFamily="34" charset="-128"/>
              </a:rPr>
              <a:t>The “How a waterbird monitoring network works” factsheet S4.2 should be handed out to each trainee </a:t>
            </a:r>
            <a:r>
              <a:rPr lang="en-GB" altLang="en-US" b="1" dirty="0" smtClean="0">
                <a:ea typeface="ＭＳ Ｐゴシック" pitchFamily="34" charset="-128"/>
              </a:rPr>
              <a:t>at the beginning</a:t>
            </a:r>
            <a:r>
              <a:rPr lang="en-GB" altLang="en-US" dirty="0" smtClean="0">
                <a:ea typeface="ＭＳ Ｐゴシック" pitchFamily="34" charset="-128"/>
              </a:rPr>
              <a:t> of the exercise.</a:t>
            </a:r>
          </a:p>
          <a:p>
            <a:pPr algn="just"/>
            <a:r>
              <a:rPr lang="en-GB" altLang="en-US" dirty="0" smtClean="0">
                <a:ea typeface="ＭＳ Ｐゴシック" pitchFamily="34" charset="-128"/>
              </a:rPr>
              <a:t>All trainees should take part in a discussion of the following points:</a:t>
            </a:r>
          </a:p>
          <a:p>
            <a:pPr marL="228600" indent="-228600" algn="just">
              <a:buFont typeface="+mj-lt"/>
              <a:buAutoNum type="arabicPeriod"/>
            </a:pPr>
            <a:r>
              <a:rPr lang="en-GB" altLang="en-US" dirty="0" smtClean="0">
                <a:ea typeface="ＭＳ Ｐゴシック" pitchFamily="34" charset="-128"/>
              </a:rPr>
              <a:t>the </a:t>
            </a:r>
            <a:r>
              <a:rPr lang="en-GB" altLang="en-US" b="1" dirty="0" smtClean="0">
                <a:ea typeface="ＭＳ Ｐゴシック" pitchFamily="34" charset="-128"/>
              </a:rPr>
              <a:t>role</a:t>
            </a:r>
            <a:r>
              <a:rPr lang="en-GB" altLang="en-US" dirty="0" smtClean="0">
                <a:ea typeface="ＭＳ Ｐゴシック" pitchFamily="34" charset="-128"/>
              </a:rPr>
              <a:t> of each person (counters, national and international coordinators);</a:t>
            </a:r>
          </a:p>
          <a:p>
            <a:pPr marL="228600" indent="-228600" algn="just">
              <a:buFont typeface="+mj-lt"/>
              <a:buAutoNum type="arabicPeriod"/>
            </a:pPr>
            <a:r>
              <a:rPr lang="en-GB" altLang="en-US" dirty="0" smtClean="0">
                <a:ea typeface="ＭＳ Ｐゴシック" pitchFamily="34" charset="-128"/>
              </a:rPr>
              <a:t>the </a:t>
            </a:r>
            <a:r>
              <a:rPr lang="en-GB" altLang="en-US" b="1" dirty="0" smtClean="0">
                <a:ea typeface="ＭＳ Ｐゴシック" pitchFamily="34" charset="-128"/>
              </a:rPr>
              <a:t>results</a:t>
            </a:r>
            <a:r>
              <a:rPr lang="en-GB" altLang="en-US" dirty="0" smtClean="0">
                <a:ea typeface="ＭＳ Ｐゴシック" pitchFamily="34" charset="-128"/>
              </a:rPr>
              <a:t> at each level, their distribution and use;</a:t>
            </a:r>
          </a:p>
          <a:p>
            <a:pPr marL="228600" indent="-228600" algn="just">
              <a:buFont typeface="+mj-lt"/>
              <a:buAutoNum type="arabicPeriod"/>
            </a:pPr>
            <a:r>
              <a:rPr lang="en-GB" altLang="en-US" dirty="0" smtClean="0">
                <a:ea typeface="ＭＳ Ｐゴシック" pitchFamily="34" charset="-128"/>
              </a:rPr>
              <a:t>the </a:t>
            </a:r>
            <a:r>
              <a:rPr lang="en-GB" altLang="en-US" b="1" dirty="0" smtClean="0">
                <a:ea typeface="ＭＳ Ｐゴシック" pitchFamily="34" charset="-128"/>
              </a:rPr>
              <a:t>links</a:t>
            </a:r>
            <a:r>
              <a:rPr lang="en-GB" altLang="en-US" dirty="0" smtClean="0">
                <a:ea typeface="ＭＳ Ｐゴシック" pitchFamily="34" charset="-128"/>
              </a:rPr>
              <a:t> between each level (arrows) and the importance of each one.</a:t>
            </a:r>
          </a:p>
          <a:p>
            <a:pPr algn="just"/>
            <a:endParaRPr lang="en-GB" altLang="en-US" dirty="0" smtClean="0">
              <a:ea typeface="ＭＳ Ｐゴシック" pitchFamily="34" charset="-128"/>
            </a:endParaRPr>
          </a:p>
          <a:p>
            <a:pPr algn="just"/>
            <a:r>
              <a:rPr lang="en-GB" altLang="en-US" u="sng" dirty="0" smtClean="0">
                <a:ea typeface="ＭＳ Ｐゴシック" pitchFamily="34" charset="-128"/>
              </a:rPr>
              <a:t>Trainer’s role:</a:t>
            </a:r>
            <a:r>
              <a:rPr lang="en-GB" altLang="en-US" dirty="0" smtClean="0">
                <a:ea typeface="ＭＳ Ｐゴシック" pitchFamily="34" charset="-128"/>
              </a:rPr>
              <a:t> </a:t>
            </a:r>
          </a:p>
          <a:p>
            <a:pPr marL="171450" indent="-171450" algn="just">
              <a:buFont typeface="Arial" panose="020B0604020202020204" pitchFamily="34" charset="0"/>
              <a:buChar char="•"/>
            </a:pPr>
            <a:r>
              <a:rPr lang="en-GB" altLang="en-US" dirty="0" smtClean="0">
                <a:ea typeface="ＭＳ Ｐゴシック" pitchFamily="34" charset="-128"/>
              </a:rPr>
              <a:t>To lead the discussion and see that everyone </a:t>
            </a:r>
            <a:r>
              <a:rPr lang="en-GB" altLang="en-US" u="none" dirty="0" smtClean="0">
                <a:ea typeface="ＭＳ Ｐゴシック" pitchFamily="34" charset="-128"/>
              </a:rPr>
              <a:t>participates;</a:t>
            </a:r>
          </a:p>
          <a:p>
            <a:pPr marL="171450" indent="-171450" algn="just">
              <a:buFont typeface="Arial" panose="020B0604020202020204" pitchFamily="34" charset="0"/>
              <a:buChar char="•"/>
            </a:pPr>
            <a:r>
              <a:rPr lang="en-GB" altLang="en-US" u="none" dirty="0" smtClean="0">
                <a:ea typeface="ＭＳ Ｐゴシック" pitchFamily="34" charset="-128"/>
              </a:rPr>
              <a:t>To make the connection with the results from the previous exercise clear.</a:t>
            </a:r>
          </a:p>
          <a:p>
            <a:endParaRPr lang="en-GB" altLang="en-US" dirty="0" smtClean="0">
              <a:ea typeface="ＭＳ Ｐゴシック" pitchFamily="34" charset="-128"/>
            </a:endParaRPr>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A487BC0-C9FD-41B4-B203-E2F755A26D7F}" type="slidenum">
              <a:rPr lang="fr-FR" altLang="en-US" smtClean="0"/>
              <a:pPr eaLnBrk="1" hangingPunct="1">
                <a:spcBef>
                  <a:spcPct val="0"/>
                </a:spcBef>
              </a:pPr>
              <a:t>15</a:t>
            </a:fld>
            <a:endParaRPr lang="fr-FR"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The trainer will present the 4 key steps of the data flow.</a:t>
            </a:r>
            <a:endParaRPr lang="en-GB" noProof="0" dirty="0"/>
          </a:p>
        </p:txBody>
      </p:sp>
      <p:sp>
        <p:nvSpPr>
          <p:cNvPr id="4" name="Espace réservé du numéro de diapositive 3"/>
          <p:cNvSpPr>
            <a:spLocks noGrp="1"/>
          </p:cNvSpPr>
          <p:nvPr>
            <p:ph type="sldNum" sz="quarter" idx="10"/>
          </p:nvPr>
        </p:nvSpPr>
        <p:spPr/>
        <p:txBody>
          <a:bodyPr/>
          <a:lstStyle/>
          <a:p>
            <a:pPr>
              <a:defRPr/>
            </a:pPr>
            <a:fld id="{D1334192-A1E7-42FA-8C30-3753A7DC58FE}" type="slidenum">
              <a:rPr lang="fr-FR" altLang="en-US" smtClean="0"/>
              <a:pPr>
                <a:defRPr/>
              </a:pPr>
              <a:t>16</a:t>
            </a:fld>
            <a:endParaRPr lang="fr-FR" altLang="en-US" dirty="0"/>
          </a:p>
        </p:txBody>
      </p:sp>
    </p:spTree>
    <p:extLst>
      <p:ext uri="{BB962C8B-B14F-4D97-AF65-F5344CB8AC3E}">
        <p14:creationId xmlns:p14="http://schemas.microsoft.com/office/powerpoint/2010/main" val="2085661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GB" altLang="en-US" noProof="0" dirty="0" smtClean="0">
                <a:ea typeface="ＭＳ Ｐゴシック" pitchFamily="34" charset="-128"/>
              </a:rPr>
              <a:t>The trainer</a:t>
            </a:r>
            <a:r>
              <a:rPr lang="en-GB" altLang="en-US" baseline="0" noProof="0" dirty="0" smtClean="0">
                <a:ea typeface="ＭＳ Ｐゴシック" pitchFamily="34" charset="-128"/>
              </a:rPr>
              <a:t> will present tools for </a:t>
            </a:r>
            <a:r>
              <a:rPr lang="en-GB" altLang="en-US" noProof="0" dirty="0" smtClean="0">
                <a:ea typeface="ＭＳ Ｐゴシック" pitchFamily="34" charset="-128"/>
              </a:rPr>
              <a:t>data recording in the field.</a:t>
            </a:r>
          </a:p>
          <a:p>
            <a:endParaRPr lang="en-GB" altLang="en-US" noProof="0" dirty="0" smtClean="0">
              <a:ea typeface="ＭＳ Ｐゴシック" pitchFamily="34" charset="-128"/>
            </a:endParaRPr>
          </a:p>
          <a:p>
            <a:r>
              <a:rPr lang="en-GB" altLang="en-US" noProof="0" dirty="0" smtClean="0">
                <a:ea typeface="ＭＳ Ｐゴシック" pitchFamily="34" charset="-128"/>
              </a:rPr>
              <a:t>The trainer will emphasize that there are various ways of recording data during the count, with different pros (+)</a:t>
            </a:r>
            <a:r>
              <a:rPr lang="en-GB" altLang="en-US" baseline="0" noProof="0" dirty="0" smtClean="0">
                <a:ea typeface="ＭＳ Ｐゴシック" pitchFamily="34" charset="-128"/>
              </a:rPr>
              <a:t> </a:t>
            </a:r>
            <a:r>
              <a:rPr lang="en-GB" altLang="en-US" noProof="0" dirty="0" smtClean="0">
                <a:ea typeface="ＭＳ Ｐゴシック" pitchFamily="34" charset="-128"/>
              </a:rPr>
              <a:t>and cons (-) :</a:t>
            </a:r>
          </a:p>
          <a:p>
            <a:pPr marL="171450" indent="-171450">
              <a:buFont typeface="Arial" panose="020B0604020202020204" pitchFamily="34" charset="0"/>
              <a:buChar char="•"/>
            </a:pPr>
            <a:r>
              <a:rPr lang="en-GB" altLang="en-US" u="sng" noProof="0" dirty="0" smtClean="0">
                <a:ea typeface="ＭＳ Ｐゴシック" pitchFamily="34" charset="-128"/>
              </a:rPr>
              <a:t>Simple notepad </a:t>
            </a:r>
            <a:r>
              <a:rPr lang="en-GB" altLang="en-US" noProof="0" dirty="0" smtClean="0">
                <a:ea typeface="ＭＳ Ｐゴシック" pitchFamily="34" charset="-128"/>
              </a:rPr>
              <a:t>: (+)</a:t>
            </a:r>
            <a:r>
              <a:rPr lang="en-GB" altLang="en-US" baseline="0" noProof="0" dirty="0" smtClean="0">
                <a:ea typeface="ＭＳ Ｐゴシック" pitchFamily="34" charset="-128"/>
              </a:rPr>
              <a:t> </a:t>
            </a:r>
            <a:r>
              <a:rPr lang="en-GB" altLang="en-US" noProof="0" dirty="0" smtClean="0">
                <a:ea typeface="ＭＳ Ｐゴシック" pitchFamily="34" charset="-128"/>
              </a:rPr>
              <a:t>easy to use, (</a:t>
            </a:r>
            <a:r>
              <a:rPr lang="en-GB" sz="1200" b="0" i="0" kern="1200" noProof="0" dirty="0" smtClean="0">
                <a:solidFill>
                  <a:schemeClr val="tx1"/>
                </a:solidFill>
                <a:effectLst/>
                <a:latin typeface="+mn-lt"/>
                <a:ea typeface="ＭＳ Ｐゴシック" charset="0"/>
                <a:cs typeface="+mn-cs"/>
              </a:rPr>
              <a:t>indelible ink is needed)</a:t>
            </a:r>
            <a:r>
              <a:rPr lang="en-GB" altLang="en-US" noProof="0" dirty="0" smtClean="0">
                <a:ea typeface="ＭＳ Ｐゴシック" pitchFamily="34" charset="-128"/>
              </a:rPr>
              <a:t>; (-) unstructured;</a:t>
            </a:r>
          </a:p>
          <a:p>
            <a:pPr marL="171450" indent="-171450">
              <a:buFont typeface="Arial" panose="020B0604020202020204" pitchFamily="34" charset="0"/>
              <a:buChar char="•"/>
            </a:pPr>
            <a:r>
              <a:rPr lang="en-GB" altLang="en-US" u="sng" noProof="0" dirty="0" smtClean="0">
                <a:ea typeface="ＭＳ Ｐゴシック" pitchFamily="34" charset="-128"/>
              </a:rPr>
              <a:t>Recording sheet </a:t>
            </a:r>
            <a:r>
              <a:rPr lang="en-GB" altLang="en-US" noProof="0" dirty="0" smtClean="0">
                <a:ea typeface="ＭＳ Ｐゴシック" pitchFamily="34" charset="-128"/>
              </a:rPr>
              <a:t>: (+) more structured (helps </a:t>
            </a:r>
            <a:r>
              <a:rPr lang="en-GB" altLang="en-US" u="none" baseline="0" noProof="0" dirty="0" smtClean="0">
                <a:ea typeface="ＭＳ Ｐゴシック" pitchFamily="34" charset="-128"/>
              </a:rPr>
              <a:t>to</a:t>
            </a:r>
            <a:r>
              <a:rPr lang="en-GB" altLang="en-US" u="none" noProof="0" dirty="0" smtClean="0">
                <a:ea typeface="ＭＳ Ｐゴシック" pitchFamily="34" charset="-128"/>
              </a:rPr>
              <a:t> remember to </a:t>
            </a:r>
            <a:r>
              <a:rPr lang="en-GB" altLang="en-US" noProof="0" dirty="0" smtClean="0">
                <a:ea typeface="ＭＳ Ｐゴシック" pitchFamily="34" charset="-128"/>
              </a:rPr>
              <a:t>record important things), larger, best used when there is a counter and a note taker, (</a:t>
            </a:r>
            <a:r>
              <a:rPr lang="en-GB" sz="1200" b="0" i="0" kern="1200" noProof="0" dirty="0" smtClean="0">
                <a:solidFill>
                  <a:schemeClr val="tx1"/>
                </a:solidFill>
                <a:effectLst/>
                <a:latin typeface="+mn-lt"/>
                <a:ea typeface="ＭＳ Ｐゴシック" charset="0"/>
                <a:cs typeface="+mn-cs"/>
              </a:rPr>
              <a:t>indelible ink is needed);</a:t>
            </a:r>
            <a:endParaRPr lang="en-GB" altLang="en-US" noProof="0" dirty="0" smtClean="0">
              <a:ea typeface="ＭＳ Ｐゴシック" pitchFamily="34" charset="-128"/>
            </a:endParaRPr>
          </a:p>
          <a:p>
            <a:pPr marL="171450" indent="-171450">
              <a:buFont typeface="Arial" panose="020B0604020202020204" pitchFamily="34" charset="0"/>
              <a:buChar char="•"/>
            </a:pPr>
            <a:r>
              <a:rPr lang="en-GB" altLang="en-US" u="sng" noProof="0" dirty="0" smtClean="0">
                <a:ea typeface="ＭＳ Ｐゴシック" pitchFamily="34" charset="-128"/>
              </a:rPr>
              <a:t>Various smart phone applications</a:t>
            </a:r>
            <a:r>
              <a:rPr lang="en-GB" altLang="en-US" noProof="0" dirty="0" smtClean="0">
                <a:ea typeface="ＭＳ Ｐゴシック" pitchFamily="34" charset="-128"/>
              </a:rPr>
              <a:t>: (+) Data can be easily uploaded to websites </a:t>
            </a:r>
            <a:r>
              <a:rPr lang="en-GB" altLang="en-US" u="none" noProof="0" dirty="0" smtClean="0">
                <a:ea typeface="ＭＳ Ｐゴシック" pitchFamily="34" charset="-128"/>
              </a:rPr>
              <a:t>without re-entering again,</a:t>
            </a:r>
            <a:r>
              <a:rPr lang="en-GB" altLang="en-US" u="none" baseline="0" noProof="0" dirty="0" smtClean="0">
                <a:ea typeface="ＭＳ Ｐゴシック" pitchFamily="34" charset="-128"/>
              </a:rPr>
              <a:t> </a:t>
            </a:r>
            <a:r>
              <a:rPr lang="en-GB" altLang="en-US" u="none" baseline="0" noProof="0" dirty="0" smtClean="0">
                <a:solidFill>
                  <a:srgbClr val="FF0000"/>
                </a:solidFill>
                <a:ea typeface="ＭＳ Ｐゴシック" pitchFamily="34" charset="-128"/>
              </a:rPr>
              <a:t>some allow users to design and customize applications </a:t>
            </a:r>
            <a:r>
              <a:rPr lang="en-GB" altLang="en-US" baseline="0" noProof="0" dirty="0" smtClean="0">
                <a:solidFill>
                  <a:srgbClr val="FF0000"/>
                </a:solidFill>
                <a:ea typeface="ＭＳ Ｐゴシック" pitchFamily="34" charset="-128"/>
              </a:rPr>
              <a:t>to their own needs.</a:t>
            </a:r>
            <a:r>
              <a:rPr lang="en-GB" altLang="en-US" noProof="0" dirty="0" smtClean="0">
                <a:ea typeface="ＭＳ Ｐゴシック" pitchFamily="34" charset="-128"/>
              </a:rPr>
              <a:t> (-)  need a smart phone, battery may get flat during the counts, smartphone</a:t>
            </a:r>
            <a:r>
              <a:rPr lang="en-GB" altLang="en-US" baseline="0" noProof="0" dirty="0" smtClean="0">
                <a:ea typeface="ＭＳ Ｐゴシック" pitchFamily="34" charset="-128"/>
              </a:rPr>
              <a:t> may fall in the water…</a:t>
            </a:r>
            <a:endParaRPr lang="en-GB" altLang="en-US" noProof="0" dirty="0" smtClean="0">
              <a:solidFill>
                <a:srgbClr val="FF0000"/>
              </a:solidFill>
              <a:ea typeface="ＭＳ Ｐゴシック" pitchFamily="34" charset="-128"/>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u="sng" noProof="0" dirty="0" smtClean="0">
                <a:ea typeface="ＭＳ Ｐゴシック" pitchFamily="34" charset="-128"/>
              </a:rPr>
              <a:t>Dictaphone</a:t>
            </a:r>
            <a:r>
              <a:rPr lang="en-GB" altLang="en-US" noProof="0" dirty="0" smtClean="0">
                <a:ea typeface="ＭＳ Ｐゴシック" pitchFamily="34" charset="-128"/>
              </a:rPr>
              <a:t> : (+) fast, does not distract from observations, Most useful when counting mixed flocks alone ; (-) observer </a:t>
            </a:r>
            <a:r>
              <a:rPr lang="en-GB" altLang="en-US" u="none" noProof="0" dirty="0" smtClean="0">
                <a:ea typeface="ＭＳ Ｐゴシック" pitchFamily="34" charset="-128"/>
              </a:rPr>
              <a:t>may fail to record something or may be unable to hear recording </a:t>
            </a:r>
            <a:r>
              <a:rPr lang="en-GB" altLang="en-US" noProof="0" dirty="0" smtClean="0">
                <a:ea typeface="ＭＳ Ｐゴシック" pitchFamily="34" charset="-128"/>
              </a:rPr>
              <a:t>because of background noise (e.g. wind), </a:t>
            </a:r>
            <a:r>
              <a:rPr lang="en-GB" altLang="en-US" baseline="0" noProof="0" dirty="0" smtClean="0">
                <a:ea typeface="ＭＳ Ｐゴシック" pitchFamily="34" charset="-128"/>
              </a:rPr>
              <a:t>may fall in the water…, </a:t>
            </a:r>
            <a:r>
              <a:rPr lang="en-GB" altLang="en-US" noProof="0" dirty="0" smtClean="0">
                <a:ea typeface="ＭＳ Ｐゴシック" pitchFamily="34" charset="-128"/>
              </a:rPr>
              <a:t>slow to transcribe. </a:t>
            </a:r>
            <a:endParaRPr lang="en-GB" noProof="0" dirty="0" smtClean="0">
              <a:ea typeface="ＭＳ Ｐゴシック"/>
            </a:endParaRPr>
          </a:p>
          <a:p>
            <a:pPr marL="0" marR="0" indent="0" algn="l" defTabSz="914400" rtl="0" eaLnBrk="0" fontAlgn="base" latinLnBrk="0" hangingPunct="0">
              <a:lnSpc>
                <a:spcPct val="100000"/>
              </a:lnSpc>
              <a:spcBef>
                <a:spcPct val="30000"/>
              </a:spcBef>
              <a:spcAft>
                <a:spcPct val="0"/>
              </a:spcAft>
              <a:buClrTx/>
              <a:buSzTx/>
              <a:tabLst/>
              <a:defRPr/>
            </a:pPr>
            <a:endParaRPr lang="en-GB" u="sng" noProof="0" dirty="0" smtClean="0">
              <a:ea typeface="ＭＳ Ｐゴシック"/>
            </a:endParaRPr>
          </a:p>
          <a:p>
            <a:pPr marL="0" marR="0" indent="0" algn="l" defTabSz="914400" rtl="0" eaLnBrk="0" fontAlgn="base" latinLnBrk="0" hangingPunct="0">
              <a:lnSpc>
                <a:spcPct val="100000"/>
              </a:lnSpc>
              <a:spcBef>
                <a:spcPct val="30000"/>
              </a:spcBef>
              <a:spcAft>
                <a:spcPct val="0"/>
              </a:spcAft>
              <a:buClrTx/>
              <a:buSzTx/>
              <a:tabLst/>
              <a:defRPr/>
            </a:pPr>
            <a:r>
              <a:rPr lang="en-GB" u="sng" noProof="0" dirty="0" smtClean="0">
                <a:ea typeface="ＭＳ Ｐゴシック"/>
              </a:rPr>
              <a:t>Mobile applications</a:t>
            </a:r>
            <a:r>
              <a:rPr lang="en-GB" noProof="0" dirty="0" smtClean="0">
                <a:ea typeface="ＭＳ Ｐゴシック"/>
              </a:rPr>
              <a:t>: WebObs, ObsMap (connected to observation.org), BirdLog, Gbird, Cybertracker (not connected to observation.org).</a:t>
            </a:r>
          </a:p>
          <a:p>
            <a:pPr marL="0" marR="0" indent="0" algn="l" defTabSz="914400" rtl="0" eaLnBrk="0" fontAlgn="base" latinLnBrk="0" hangingPunct="0">
              <a:lnSpc>
                <a:spcPct val="100000"/>
              </a:lnSpc>
              <a:spcBef>
                <a:spcPct val="30000"/>
              </a:spcBef>
              <a:spcAft>
                <a:spcPct val="0"/>
              </a:spcAft>
              <a:buClrTx/>
              <a:buSzTx/>
              <a:tabLst/>
              <a:defRPr/>
            </a:pPr>
            <a:endParaRPr lang="en-GB" altLang="en-US" noProof="0" dirty="0" smtClean="0">
              <a:ea typeface="ＭＳ Ｐゴシック"/>
            </a:endParaRPr>
          </a:p>
          <a:p>
            <a:pPr marL="0" marR="0" indent="0" algn="l" defTabSz="914400" rtl="0" eaLnBrk="0" fontAlgn="base" latinLnBrk="0" hangingPunct="0">
              <a:lnSpc>
                <a:spcPct val="100000"/>
              </a:lnSpc>
              <a:spcBef>
                <a:spcPct val="30000"/>
              </a:spcBef>
              <a:spcAft>
                <a:spcPct val="0"/>
              </a:spcAft>
              <a:buClrTx/>
              <a:buSzTx/>
              <a:tabLst/>
              <a:defRPr/>
            </a:pPr>
            <a:r>
              <a:rPr lang="en-GB" altLang="en-US" noProof="0" dirty="0" smtClean="0">
                <a:ea typeface="ＭＳ Ｐゴシック" pitchFamily="34" charset="-128"/>
              </a:rPr>
              <a:t>The trainer may invite the group to discuss the advantages and disadvantages of each.</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EE30899-F81B-4749-8B51-0FE124C0E839}" type="slidenum">
              <a:rPr lang="fr-FR" altLang="en-US" smtClean="0"/>
              <a:pPr eaLnBrk="1" hangingPunct="1">
                <a:spcBef>
                  <a:spcPct val="0"/>
                </a:spcBef>
              </a:pPr>
              <a:t>17</a:t>
            </a:fld>
            <a:endParaRPr lang="fr-FR"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The trainer will present the main information types to </a:t>
            </a:r>
            <a:r>
              <a:rPr lang="en-US" baseline="0" noProof="0" dirty="0" smtClean="0"/>
              <a:t>be recorded in the field.</a:t>
            </a:r>
            <a:endParaRPr lang="en-US" noProof="0" dirty="0"/>
          </a:p>
        </p:txBody>
      </p:sp>
      <p:sp>
        <p:nvSpPr>
          <p:cNvPr id="4" name="Espace réservé du numéro de diapositive 3"/>
          <p:cNvSpPr>
            <a:spLocks noGrp="1"/>
          </p:cNvSpPr>
          <p:nvPr>
            <p:ph type="sldNum" sz="quarter" idx="10"/>
          </p:nvPr>
        </p:nvSpPr>
        <p:spPr/>
        <p:txBody>
          <a:bodyPr/>
          <a:lstStyle/>
          <a:p>
            <a:pPr>
              <a:defRPr/>
            </a:pPr>
            <a:fld id="{D1334192-A1E7-42FA-8C30-3753A7DC58FE}" type="slidenum">
              <a:rPr lang="fr-FR" altLang="en-US" smtClean="0"/>
              <a:pPr>
                <a:defRPr/>
              </a:pPr>
              <a:t>18</a:t>
            </a:fld>
            <a:endParaRPr lang="fr-FR" altLang="en-US" dirty="0"/>
          </a:p>
        </p:txBody>
      </p:sp>
    </p:spTree>
    <p:extLst>
      <p:ext uri="{BB962C8B-B14F-4D97-AF65-F5344CB8AC3E}">
        <p14:creationId xmlns:p14="http://schemas.microsoft.com/office/powerpoint/2010/main" val="2810905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en-GB" noProof="0" dirty="0" smtClean="0"/>
              <a:t>It is important that the </a:t>
            </a:r>
            <a:r>
              <a:rPr lang="en-GB" u="none" noProof="0" dirty="0" smtClean="0"/>
              <a:t>observers record all the information that is required for international</a:t>
            </a:r>
            <a:r>
              <a:rPr lang="en-GB" u="none" baseline="0" noProof="0" dirty="0" smtClean="0"/>
              <a:t> purposes</a:t>
            </a:r>
            <a:r>
              <a:rPr lang="en-GB" u="none" noProof="0" dirty="0" smtClean="0"/>
              <a:t>. </a:t>
            </a:r>
          </a:p>
          <a:p>
            <a:r>
              <a:rPr lang="en-GB" u="none" noProof="0" dirty="0" smtClean="0"/>
              <a:t>This</a:t>
            </a:r>
            <a:r>
              <a:rPr lang="en-GB" u="none" baseline="0" noProof="0" dirty="0" smtClean="0"/>
              <a:t> information is necessary for data analysis. </a:t>
            </a:r>
          </a:p>
          <a:p>
            <a:r>
              <a:rPr lang="en-GB" u="none" baseline="0" noProof="0" dirty="0" smtClean="0"/>
              <a:t>It includes: </a:t>
            </a:r>
          </a:p>
          <a:p>
            <a:pPr marL="171450" indent="-171450">
              <a:buFont typeface="Arial"/>
              <a:buChar char="•"/>
            </a:pPr>
            <a:r>
              <a:rPr lang="en-GB" u="none" baseline="0" noProof="0" dirty="0" smtClean="0"/>
              <a:t>Location data: It is important to emphasise that more detailed documentation is needed for new sites than for existing ones with an existing site protocol;</a:t>
            </a:r>
          </a:p>
          <a:p>
            <a:pPr marL="171450" indent="-171450">
              <a:buFont typeface="Arial"/>
              <a:buChar char="•"/>
            </a:pPr>
            <a:r>
              <a:rPr lang="en-GB" u="none" baseline="0" noProof="0" dirty="0" smtClean="0"/>
              <a:t>Date and time;</a:t>
            </a:r>
          </a:p>
          <a:p>
            <a:pPr marL="171450" indent="-171450">
              <a:buFont typeface="Arial"/>
              <a:buChar char="•"/>
            </a:pPr>
            <a:r>
              <a:rPr lang="en-GB" u="none" baseline="0" noProof="0" dirty="0" smtClean="0"/>
              <a:t>Coverage of the count unit (important to indicate if the count was incomplete);</a:t>
            </a:r>
          </a:p>
          <a:p>
            <a:pPr marL="171450" indent="-171450">
              <a:buFont typeface="Arial"/>
              <a:buChar char="•"/>
            </a:pPr>
            <a:r>
              <a:rPr lang="en-GB" u="none" baseline="0" noProof="0" dirty="0" smtClean="0"/>
              <a:t>Water conditions: normal, flooded, dry;</a:t>
            </a:r>
          </a:p>
          <a:p>
            <a:pPr marL="171450" indent="-171450">
              <a:buFont typeface="Arial"/>
              <a:buChar char="•"/>
            </a:pPr>
            <a:r>
              <a:rPr lang="en-GB" u="none" baseline="0" noProof="0" dirty="0" smtClean="0"/>
              <a:t>Tide conditions;</a:t>
            </a:r>
          </a:p>
          <a:p>
            <a:pPr marL="171450" indent="-171450">
              <a:buFont typeface="Arial"/>
              <a:buChar char="•"/>
            </a:pPr>
            <a:r>
              <a:rPr lang="en-GB" u="none" baseline="0" noProof="0" dirty="0" smtClean="0"/>
              <a:t>Weather: whether it affected the count results;</a:t>
            </a:r>
          </a:p>
          <a:p>
            <a:pPr marL="171450" indent="-171450">
              <a:buFont typeface="Arial"/>
              <a:buChar char="•"/>
            </a:pPr>
            <a:r>
              <a:rPr lang="en-GB" u="none" baseline="0" noProof="0" dirty="0" smtClean="0"/>
              <a:t>Disturbance: whether it affected the count results;</a:t>
            </a:r>
          </a:p>
          <a:p>
            <a:pPr marL="171450" indent="-171450">
              <a:buFont typeface="Arial"/>
              <a:buChar char="•"/>
            </a:pPr>
            <a:r>
              <a:rPr lang="en-GB" u="none" baseline="0" noProof="0" dirty="0" smtClean="0"/>
              <a:t>Method of transport;</a:t>
            </a:r>
          </a:p>
          <a:p>
            <a:pPr marL="171450" indent="-171450">
              <a:buFont typeface="Arial"/>
              <a:buChar char="•"/>
            </a:pPr>
            <a:r>
              <a:rPr lang="en-GB" u="none" baseline="0" noProof="0" dirty="0" smtClean="0"/>
              <a:t>Optics: whether binoculars or telescopes were used;</a:t>
            </a:r>
          </a:p>
          <a:p>
            <a:pPr marL="171450" indent="-171450">
              <a:buFont typeface="Arial"/>
              <a:buChar char="•"/>
            </a:pPr>
            <a:r>
              <a:rPr lang="en-GB" u="none" baseline="0" noProof="0" dirty="0" smtClean="0"/>
              <a:t>Observers;</a:t>
            </a:r>
          </a:p>
          <a:p>
            <a:pPr marL="171450" indent="-171450">
              <a:buFont typeface="Arial"/>
              <a:buChar char="•"/>
            </a:pPr>
            <a:r>
              <a:rPr lang="en-GB" u="none" baseline="0" noProof="0" dirty="0" smtClean="0"/>
              <a:t>Comments on threats and conservation actions;</a:t>
            </a:r>
          </a:p>
          <a:p>
            <a:pPr marL="171450" indent="-171450">
              <a:buFont typeface="Arial"/>
              <a:buChar char="•"/>
            </a:pPr>
            <a:r>
              <a:rPr lang="en-GB" u="none" baseline="0" noProof="0" dirty="0" smtClean="0"/>
              <a:t>Species (and subspecies if known) – use multispecies codes only if it is impossible to identify large number of birds;</a:t>
            </a:r>
          </a:p>
          <a:p>
            <a:pPr marL="171450" indent="-171450">
              <a:buFont typeface="Arial"/>
              <a:buChar char="•"/>
            </a:pPr>
            <a:r>
              <a:rPr lang="en-GB" u="none" baseline="0" noProof="0" dirty="0" smtClean="0"/>
              <a:t>Numbers counted (also by age and/or sex if possible) – important for demographic monitoring;</a:t>
            </a:r>
          </a:p>
          <a:p>
            <a:pPr marL="171450" indent="-171450">
              <a:buFont typeface="Arial"/>
              <a:buChar char="•"/>
            </a:pPr>
            <a:r>
              <a:rPr lang="en-GB" u="none" baseline="0" noProof="0" dirty="0" smtClean="0"/>
              <a:t>Count method: i.e. real count, estimate or extrapolation from samples.</a:t>
            </a:r>
          </a:p>
          <a:p>
            <a:pPr marL="171450" indent="-171450">
              <a:buFont typeface="Arial"/>
              <a:buChar char="•"/>
            </a:pPr>
            <a:endParaRPr lang="en-GB" baseline="0" noProof="0" dirty="0" smtClean="0"/>
          </a:p>
          <a:p>
            <a:endParaRPr lang="en-GB" noProof="0" dirty="0"/>
          </a:p>
        </p:txBody>
      </p:sp>
      <p:sp>
        <p:nvSpPr>
          <p:cNvPr id="4" name="Espace réservé du numéro de diapositive 3"/>
          <p:cNvSpPr>
            <a:spLocks noGrp="1"/>
          </p:cNvSpPr>
          <p:nvPr>
            <p:ph type="sldNum" sz="quarter" idx="10"/>
          </p:nvPr>
        </p:nvSpPr>
        <p:spPr/>
        <p:txBody>
          <a:bodyPr/>
          <a:lstStyle/>
          <a:p>
            <a:pPr>
              <a:defRPr/>
            </a:pPr>
            <a:fld id="{D1334192-A1E7-42FA-8C30-3753A7DC58FE}" type="slidenum">
              <a:rPr lang="fr-FR" altLang="en-US" smtClean="0"/>
              <a:pPr>
                <a:defRPr/>
              </a:pPr>
              <a:t>19</a:t>
            </a:fld>
            <a:endParaRPr lang="fr-FR" altLang="en-US" dirty="0"/>
          </a:p>
        </p:txBody>
      </p:sp>
    </p:spTree>
    <p:extLst>
      <p:ext uri="{BB962C8B-B14F-4D97-AF65-F5344CB8AC3E}">
        <p14:creationId xmlns:p14="http://schemas.microsoft.com/office/powerpoint/2010/main" val="1375924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fr-FR" dirty="0" smtClean="0"/>
              <a:t>This entire publication (text, photos and illustrations) is licensed by </a:t>
            </a:r>
            <a:r>
              <a:rPr lang="en-GB" altLang="fr-FR" i="1" dirty="0" smtClean="0"/>
              <a:t>Creative Commons CC BY-NC-SA</a:t>
            </a:r>
            <a:r>
              <a:rPr lang="en-GB" altLang="fr-FR" dirty="0" smtClean="0"/>
              <a:t>. </a:t>
            </a:r>
          </a:p>
          <a:p>
            <a:pPr algn="just"/>
            <a:r>
              <a:rPr lang="en-GB" altLang="fr-FR" dirty="0" smtClean="0"/>
              <a:t>Any part of this publication may be copied, used, adapted and distributed for non-commercial purposes, citing the authors’ names and distributing any material produced from this publication under identical or similar licence.</a:t>
            </a:r>
          </a:p>
          <a:p>
            <a:pPr algn="just">
              <a:buFontTx/>
              <a:buNone/>
            </a:pPr>
            <a:endParaRPr lang="en-GB" altLang="en-US" noProof="0" dirty="0" smtClean="0">
              <a:ea typeface="ＭＳ Ｐゴシック" pitchFamily="34" charset="-128"/>
            </a:endParaRPr>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E2588A88-5A68-4BA2-8BEF-4A3F14B2D26D}" type="slidenum">
              <a:rPr lang="fr-FR" altLang="en-US" smtClean="0"/>
              <a:pPr eaLnBrk="1" hangingPunct="1">
                <a:spcBef>
                  <a:spcPct val="0"/>
                </a:spcBef>
              </a:pPr>
              <a:t>2</a:t>
            </a:fld>
            <a:endParaRPr lang="fr-FR"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baseline="0" dirty="0" smtClean="0"/>
              <a:t>The trainer will present detailed information (and might </a:t>
            </a:r>
            <a:r>
              <a:rPr lang="en-US" u="none" baseline="0" dirty="0" smtClean="0"/>
              <a:t>include new slides according to the level of detail needed).</a:t>
            </a:r>
          </a:p>
        </p:txBody>
      </p:sp>
      <p:sp>
        <p:nvSpPr>
          <p:cNvPr id="4" name="Espace réservé du numéro de diapositive 3"/>
          <p:cNvSpPr>
            <a:spLocks noGrp="1"/>
          </p:cNvSpPr>
          <p:nvPr>
            <p:ph type="sldNum" sz="quarter" idx="10"/>
          </p:nvPr>
        </p:nvSpPr>
        <p:spPr/>
        <p:txBody>
          <a:bodyPr/>
          <a:lstStyle/>
          <a:p>
            <a:pPr>
              <a:defRPr/>
            </a:pPr>
            <a:fld id="{D1334192-A1E7-42FA-8C30-3753A7DC58FE}" type="slidenum">
              <a:rPr lang="fr-FR" altLang="en-US" smtClean="0"/>
              <a:pPr>
                <a:defRPr/>
              </a:pPr>
              <a:t>20</a:t>
            </a:fld>
            <a:endParaRPr lang="fr-FR" altLang="en-US" dirty="0"/>
          </a:p>
        </p:txBody>
      </p:sp>
    </p:spTree>
    <p:extLst>
      <p:ext uri="{BB962C8B-B14F-4D97-AF65-F5344CB8AC3E}">
        <p14:creationId xmlns:p14="http://schemas.microsoft.com/office/powerpoint/2010/main" val="1375924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trainer will present the next step in the process: the observers submit their observations to the national coordinator. </a:t>
            </a:r>
          </a:p>
          <a:p>
            <a:r>
              <a:rPr lang="en-US" altLang="en-US" dirty="0" smtClean="0">
                <a:ea typeface="ＭＳ Ｐゴシック" pitchFamily="34" charset="-128"/>
              </a:rPr>
              <a:t>This is done traditionally through paper, Word or Excel count forms. </a:t>
            </a:r>
          </a:p>
          <a:p>
            <a:endParaRPr lang="en-US" altLang="en-US" dirty="0" smtClean="0">
              <a:ea typeface="ＭＳ Ｐゴシック" pitchFamily="34" charset="-128"/>
            </a:endParaRPr>
          </a:p>
          <a:p>
            <a:r>
              <a:rPr lang="en-US" altLang="en-US" dirty="0" smtClean="0">
                <a:ea typeface="ＭＳ Ｐゴシック" pitchFamily="34" charset="-128"/>
              </a:rPr>
              <a:t>Recently, an increasing number of </a:t>
            </a:r>
            <a:r>
              <a:rPr lang="en-US" altLang="en-US" u="none" dirty="0" smtClean="0">
                <a:solidFill>
                  <a:schemeClr val="tx1"/>
                </a:solidFill>
                <a:ea typeface="ＭＳ Ｐゴシック" pitchFamily="34" charset="-128"/>
              </a:rPr>
              <a:t>countries have used online forms mainly in Western European countries, but also in South Africa. </a:t>
            </a:r>
          </a:p>
          <a:p>
            <a:r>
              <a:rPr lang="en-US" altLang="en-US" u="none" dirty="0" smtClean="0">
                <a:solidFill>
                  <a:schemeClr val="tx1"/>
                </a:solidFill>
                <a:ea typeface="ＭＳ Ｐゴシック" pitchFamily="34" charset="-128"/>
              </a:rPr>
              <a:t>However, usually it is expensive to develop these. Therefore, Wetlands International has collaborated with the Nature Information Foundation and adapted their Observado.org system to the needs of the IWC. </a:t>
            </a:r>
          </a:p>
          <a:p>
            <a:r>
              <a:rPr lang="en-US" altLang="en-US" u="none" dirty="0" smtClean="0">
                <a:solidFill>
                  <a:schemeClr val="tx1"/>
                </a:solidFill>
                <a:ea typeface="ＭＳ Ｐゴシック" pitchFamily="34" charset="-128"/>
              </a:rPr>
              <a:t>There is special IWC entry form that follows the logic of the paper form. </a:t>
            </a:r>
          </a:p>
          <a:p>
            <a:endParaRPr lang="en-US" altLang="en-US" dirty="0" smtClean="0">
              <a:ea typeface="ＭＳ Ｐゴシック" pitchFamily="34" charset="-128"/>
            </a:endParaRPr>
          </a:p>
          <a:p>
            <a:r>
              <a:rPr lang="en-US" altLang="en-US" dirty="0" smtClean="0">
                <a:ea typeface="ＭＳ Ｐゴシック" pitchFamily="34" charset="-128"/>
              </a:rPr>
              <a:t>Guidance documents are available how to set up the Observation.org system for IWC counts </a:t>
            </a:r>
            <a:r>
              <a:rPr lang="en-US" altLang="en-US" u="sng" dirty="0" smtClean="0">
                <a:ea typeface="ＭＳ Ｐゴシック" pitchFamily="34" charset="-128"/>
              </a:rPr>
              <a:t>and</a:t>
            </a:r>
            <a:r>
              <a:rPr lang="en-US" altLang="en-US" dirty="0" smtClean="0">
                <a:ea typeface="ＭＳ Ｐゴシック" pitchFamily="34" charset="-128"/>
              </a:rPr>
              <a:t> can be found at:</a:t>
            </a:r>
          </a:p>
          <a:p>
            <a:r>
              <a:rPr lang="en-US" altLang="en-US" dirty="0" smtClean="0">
                <a:ea typeface="ＭＳ Ｐゴシック" pitchFamily="34" charset="-128"/>
                <a:hlinkClick r:id="rId3"/>
              </a:rPr>
              <a:t>http://www.wetlands.org/LinkClick.aspx?fileticket=M6dC6-bcPcA%3d&amp;tabid=2791&amp;portalid=0&amp;mid=11794</a:t>
            </a:r>
            <a:r>
              <a:rPr lang="en-US" altLang="en-US" dirty="0" smtClean="0">
                <a:ea typeface="ＭＳ Ｐゴシック" pitchFamily="34" charset="-128"/>
              </a:rPr>
              <a:t> in English</a:t>
            </a:r>
          </a:p>
          <a:p>
            <a:r>
              <a:rPr lang="en-US" altLang="en-US" dirty="0" smtClean="0">
                <a:ea typeface="ＭＳ Ｐゴシック" pitchFamily="34" charset="-128"/>
                <a:hlinkClick r:id="rId4"/>
              </a:rPr>
              <a:t>http://www.wetlands.org/LinkClick.aspx?fileticket=UM90eb_L9Eo%3d&amp;tabid=2791&amp;portalid=0&amp;mid=14070</a:t>
            </a:r>
            <a:r>
              <a:rPr lang="en-US" altLang="en-US" dirty="0" smtClean="0">
                <a:ea typeface="ＭＳ Ｐゴシック" pitchFamily="34" charset="-128"/>
              </a:rPr>
              <a:t> in French</a:t>
            </a:r>
          </a:p>
          <a:p>
            <a:r>
              <a:rPr lang="en-US" altLang="en-US" dirty="0" smtClean="0">
                <a:ea typeface="ＭＳ Ｐゴシック" pitchFamily="34" charset="-128"/>
              </a:rPr>
              <a:t>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808DF1B-BFC2-4E07-8CC7-4C3FE63ED0DE}" type="slidenum">
              <a:rPr lang="fr-FR" altLang="en-US" smtClean="0"/>
              <a:pPr eaLnBrk="1" hangingPunct="1">
                <a:spcBef>
                  <a:spcPct val="0"/>
                </a:spcBef>
              </a:pPr>
              <a:t>21</a:t>
            </a:fld>
            <a:endParaRPr lang="fr-FR"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ea typeface="ＭＳ Ｐゴシック" pitchFamily="34" charset="-128"/>
              </a:rPr>
              <a:t>The trainer will explain the advantages and disadvantages of using an on-line system.</a:t>
            </a:r>
          </a:p>
          <a:p>
            <a:endParaRPr lang="en-GB" altLang="en-US" dirty="0" smtClean="0">
              <a:ea typeface="ＭＳ Ｐゴシック" pitchFamily="34" charset="-128"/>
            </a:endParaRPr>
          </a:p>
          <a:p>
            <a:r>
              <a:rPr lang="en-GB" altLang="en-US" dirty="0" smtClean="0">
                <a:ea typeface="ＭＳ Ｐゴシック" pitchFamily="34" charset="-128"/>
              </a:rPr>
              <a:t>However, this is not possible in countries without good and widespread Internet. </a:t>
            </a:r>
          </a:p>
          <a:p>
            <a:r>
              <a:rPr lang="en-GB" altLang="en-US" dirty="0" smtClean="0">
                <a:ea typeface="ＭＳ Ｐゴシック" pitchFamily="34" charset="-128"/>
              </a:rPr>
              <a:t>Nevertheless, Internet access is developing fast and it is worth planning for. </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35A596D-670D-48CD-8CD3-FDB03DD73E6C}" type="slidenum">
              <a:rPr lang="fr-FR" altLang="en-US" smtClean="0"/>
              <a:pPr eaLnBrk="1" hangingPunct="1">
                <a:spcBef>
                  <a:spcPct val="0"/>
                </a:spcBef>
              </a:pPr>
              <a:t>22</a:t>
            </a:fld>
            <a:endParaRPr lang="fr-FR" alt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a:lnSpc>
                <a:spcPct val="90000"/>
              </a:lnSpc>
            </a:pPr>
            <a:r>
              <a:rPr lang="en-US" altLang="en-US" dirty="0" smtClean="0">
                <a:ea typeface="ＭＳ Ｐゴシック" pitchFamily="34" charset="-128"/>
              </a:rPr>
              <a:t>The trainer will explain that an important role of the national coordinators is to produce national reports that produce feedback to the observer network and to decision-makers responsible for conservation and sustainable management of waterbirds and their habitats. </a:t>
            </a:r>
          </a:p>
          <a:p>
            <a:pPr>
              <a:lnSpc>
                <a:spcPct val="90000"/>
              </a:lnSpc>
            </a:pPr>
            <a:r>
              <a:rPr lang="en-US" altLang="en-US" dirty="0" smtClean="0">
                <a:ea typeface="ＭＳ Ｐゴシック" pitchFamily="34" charset="-128"/>
              </a:rPr>
              <a:t>The example is from the UK Wetlands Birds Survey (WeBS) to illustrate the potential scope of such reports. Reports can show trends of certain species, but can also highlight sites (red and amber cells) where a certain species is below target values. </a:t>
            </a:r>
          </a:p>
          <a:p>
            <a:pPr>
              <a:lnSpc>
                <a:spcPct val="90000"/>
              </a:lnSpc>
            </a:pPr>
            <a:r>
              <a:rPr lang="en-US" altLang="en-US" dirty="0" smtClean="0">
                <a:ea typeface="ＭＳ Ｐゴシック" pitchFamily="34" charset="-128"/>
              </a:rPr>
              <a:t>Examples of national reports are available at:</a:t>
            </a:r>
          </a:p>
          <a:p>
            <a:pPr>
              <a:lnSpc>
                <a:spcPct val="90000"/>
              </a:lnSpc>
            </a:pPr>
            <a:r>
              <a:rPr lang="en-US" altLang="en-US" dirty="0" smtClean="0">
                <a:ea typeface="ＭＳ Ｐゴシック" pitchFamily="34" charset="-128"/>
                <a:hlinkClick r:id="rId3"/>
              </a:rPr>
              <a:t>http://www.wetlands.org/OurWork/Biodiversity/WaterbirdForums/tabid/2582/afv/topicsview/aff/93/Default.aspx</a:t>
            </a:r>
            <a:endParaRPr lang="en-US" altLang="en-US" dirty="0" smtClean="0">
              <a:ea typeface="ＭＳ Ｐゴシック" pitchFamily="34" charset="-128"/>
            </a:endParaRP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Another important role for the national coordinators is to submit their data to Wetlands International in order to feed into international assessments. Wetlands International and SOVON developed the IWC Online database where national coordinators can upload their data using a standard Excel file. They can also update, correct and retrieve their own data or can share it with neighboring countries. </a:t>
            </a: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The IWC Data Submission Form can be downloaded</a:t>
            </a:r>
          </a:p>
          <a:p>
            <a:pPr>
              <a:lnSpc>
                <a:spcPct val="90000"/>
              </a:lnSpc>
            </a:pPr>
            <a:r>
              <a:rPr lang="en-US" altLang="en-US" dirty="0" smtClean="0">
                <a:ea typeface="ＭＳ Ｐゴシック" pitchFamily="34" charset="-128"/>
              </a:rPr>
              <a:t>in English at: </a:t>
            </a:r>
            <a:r>
              <a:rPr lang="en-US" altLang="en-US" dirty="0" smtClean="0">
                <a:ea typeface="ＭＳ Ｐゴシック" pitchFamily="34" charset="-128"/>
                <a:hlinkClick r:id="rId4"/>
              </a:rPr>
              <a:t>http://www.wetlands.org/LinkClick.aspx?fileticket=D6bnaKIiDyQ%3d&amp;tabid=2791&amp;portalid=0&amp;mid=11794</a:t>
            </a: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in French at: </a:t>
            </a:r>
            <a:r>
              <a:rPr lang="en-US" altLang="en-US" dirty="0" smtClean="0">
                <a:ea typeface="ＭＳ Ｐゴシック" pitchFamily="34" charset="-128"/>
                <a:hlinkClick r:id="rId5"/>
              </a:rPr>
              <a:t>http://www.wetlands.org/LinkClick.aspx?fileticket=L1_tu4-icQM%3d&amp;tabid=2791&amp;portalid=0&amp;mid=14070</a:t>
            </a:r>
            <a:endParaRPr lang="en-US" altLang="en-US" dirty="0" smtClean="0">
              <a:ea typeface="ＭＳ Ｐゴシック" pitchFamily="34" charset="-128"/>
            </a:endParaRPr>
          </a:p>
          <a:p>
            <a:pPr>
              <a:lnSpc>
                <a:spcPct val="90000"/>
              </a:lnSpc>
            </a:pPr>
            <a:endParaRPr lang="en-US" altLang="en-US" dirty="0" smtClean="0">
              <a:ea typeface="ＭＳ Ｐゴシック" pitchFamily="34" charset="-128"/>
            </a:endParaRPr>
          </a:p>
          <a:p>
            <a:pPr>
              <a:lnSpc>
                <a:spcPct val="90000"/>
              </a:lnSpc>
            </a:pPr>
            <a:r>
              <a:rPr lang="en-US" altLang="en-US" dirty="0" smtClean="0">
                <a:ea typeface="ＭＳ Ｐゴシック" pitchFamily="34" charset="-128"/>
              </a:rPr>
              <a:t>A manual for the IWC Online database is available in English at: </a:t>
            </a:r>
          </a:p>
          <a:p>
            <a:pPr>
              <a:lnSpc>
                <a:spcPct val="90000"/>
              </a:lnSpc>
            </a:pPr>
            <a:r>
              <a:rPr lang="en-US" altLang="en-US" dirty="0" smtClean="0">
                <a:ea typeface="ＭＳ Ｐゴシック" pitchFamily="34" charset="-128"/>
                <a:hlinkClick r:id="rId6"/>
              </a:rPr>
              <a:t>http://www.wetlands.org/LinkClick.aspx?fileticket=tvrJOptSvGA%3d&amp;tabid=2791&amp;portalid=0&amp;mid=11794</a:t>
            </a:r>
            <a:endParaRPr lang="en-US" altLang="en-US" dirty="0" smtClean="0">
              <a:ea typeface="ＭＳ Ｐゴシック" pitchFamily="34" charset="-128"/>
            </a:endParaRPr>
          </a:p>
          <a:p>
            <a:pPr>
              <a:lnSpc>
                <a:spcPct val="90000"/>
              </a:lnSpc>
            </a:pPr>
            <a:endParaRPr lang="en-US" altLang="en-US" dirty="0" smtClean="0">
              <a:ea typeface="ＭＳ Ｐゴシック" pitchFamily="34" charset="-128"/>
            </a:endParaRPr>
          </a:p>
          <a:p>
            <a:pPr>
              <a:lnSpc>
                <a:spcPct val="90000"/>
              </a:lnSpc>
            </a:pPr>
            <a:endParaRPr lang="en-US" altLang="en-US" dirty="0" smtClean="0">
              <a:ea typeface="ＭＳ Ｐゴシック" pitchFamily="34" charset="-128"/>
            </a:endParaRPr>
          </a:p>
          <a:p>
            <a:pPr>
              <a:lnSpc>
                <a:spcPct val="90000"/>
              </a:lnSpc>
            </a:pPr>
            <a:endParaRPr lang="en-US" altLang="en-US" dirty="0" smtClean="0">
              <a:ea typeface="ＭＳ Ｐゴシック" pitchFamily="34" charset="-128"/>
            </a:endParaRPr>
          </a:p>
          <a:p>
            <a:pPr>
              <a:lnSpc>
                <a:spcPct val="90000"/>
              </a:lnSpc>
            </a:pPr>
            <a:endParaRPr lang="en-US" altLang="en-US" dirty="0" smtClean="0">
              <a:ea typeface="ＭＳ Ｐゴシック" pitchFamily="34" charset="-128"/>
            </a:endParaRPr>
          </a:p>
          <a:p>
            <a:pPr>
              <a:lnSpc>
                <a:spcPct val="90000"/>
              </a:lnSpc>
            </a:pPr>
            <a:endParaRPr lang="en-US" altLang="en-US" dirty="0" smtClean="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24FA5EE-BBCE-4097-9D26-2671F4798DFA}" type="slidenum">
              <a:rPr lang="fr-FR" altLang="en-US" smtClean="0"/>
              <a:pPr eaLnBrk="1" hangingPunct="1">
                <a:spcBef>
                  <a:spcPct val="0"/>
                </a:spcBef>
              </a:pPr>
              <a:t>23</a:t>
            </a:fld>
            <a:endParaRPr lang="fr-FR"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This slide is to illustrate that the data in the structure of the IWC Data </a:t>
            </a:r>
            <a:r>
              <a:rPr lang="en-US" altLang="en-US" u="none" dirty="0" smtClean="0">
                <a:ea typeface="ＭＳ Ｐゴシック" pitchFamily="34" charset="-128"/>
              </a:rPr>
              <a:t>Submission Form (i.e. new data entered into that form or old data downloaded from the IWC Online or Observado.org) can be very easily used to produce tables and graphs for e.g. national reports. Thus it is worth it for the national coordinators to enter their data in this format. </a:t>
            </a:r>
          </a:p>
          <a:p>
            <a:r>
              <a:rPr lang="en-US" altLang="en-US" u="none" dirty="0" smtClean="0">
                <a:ea typeface="ＭＳ Ｐゴシック" pitchFamily="34" charset="-128"/>
              </a:rPr>
              <a:t>Wetlands International is developing an Excel count form that automatically converts the count </a:t>
            </a:r>
            <a:r>
              <a:rPr lang="en-US" altLang="en-US" dirty="0" smtClean="0">
                <a:ea typeface="ＭＳ Ｐゴシック" pitchFamily="34" charset="-128"/>
              </a:rPr>
              <a:t>data into this form to make the process easier for the national coordinators. </a:t>
            </a:r>
          </a:p>
          <a:p>
            <a:r>
              <a:rPr lang="en-US" altLang="en-US" dirty="0" smtClean="0">
                <a:ea typeface="ＭＳ Ｐゴシック" pitchFamily="34" charset="-128"/>
              </a:rPr>
              <a:t>A guidance document explaining the process is available at: </a:t>
            </a:r>
          </a:p>
          <a:p>
            <a:r>
              <a:rPr lang="en-US" altLang="en-US" dirty="0" smtClean="0">
                <a:ea typeface="ＭＳ Ｐゴシック" pitchFamily="34" charset="-128"/>
                <a:hlinkClick r:id="rId3"/>
              </a:rPr>
              <a:t>http://www.wetlands.org/LinkClick.aspx?fileticket=c6ceX4aEWdc%3d&amp;tabid=2791&amp;portalid=0&amp;mid=11794</a:t>
            </a:r>
            <a:r>
              <a:rPr lang="en-US" altLang="en-US" dirty="0" smtClean="0">
                <a:ea typeface="ＭＳ Ｐゴシック" pitchFamily="34" charset="-128"/>
              </a:rPr>
              <a:t> (</a:t>
            </a:r>
            <a:r>
              <a:rPr lang="en-US" altLang="en-US" dirty="0">
                <a:ea typeface="ＭＳ Ｐゴシック" pitchFamily="34" charset="-128"/>
              </a:rPr>
              <a:t>in English) </a:t>
            </a:r>
            <a:endParaRPr lang="en-US" altLang="en-US" dirty="0" smtClean="0">
              <a:ea typeface="ＭＳ Ｐゴシック" pitchFamily="34" charset="-128"/>
            </a:endParaRPr>
          </a:p>
          <a:p>
            <a:r>
              <a:rPr lang="en-US" altLang="en-US" dirty="0" smtClean="0">
                <a:ea typeface="ＭＳ Ｐゴシック" pitchFamily="34" charset="-128"/>
                <a:hlinkClick r:id="rId4"/>
              </a:rPr>
              <a:t>http://www.wetlands.org/LinkClick.aspx?fileticket=2KqNDnH3m3o%3d&amp;tabid=2791&amp;portalid=0&amp;mid=14070</a:t>
            </a:r>
            <a:r>
              <a:rPr lang="en-US" altLang="en-US" dirty="0" smtClean="0">
                <a:ea typeface="ＭＳ Ｐゴシック" pitchFamily="34" charset="-128"/>
              </a:rPr>
              <a:t> (in French)</a:t>
            </a:r>
          </a:p>
          <a:p>
            <a:endParaRPr lang="en-US" altLang="en-US" dirty="0" smtClean="0">
              <a:ea typeface="ＭＳ Ｐゴシック" pitchFamily="34" charset="-128"/>
            </a:endParaRPr>
          </a:p>
          <a:p>
            <a:r>
              <a:rPr lang="en-US" altLang="en-US" dirty="0" smtClean="0">
                <a:ea typeface="ＭＳ Ｐゴシック" pitchFamily="34" charset="-128"/>
              </a:rPr>
              <a:t>Ideally, the trainer and the national coordinator could produce an extract of available data form the IWC Online and demonstrate this live at the workshop.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BDE6772-EA61-4C48-92AE-4425800C30BB}" type="slidenum">
              <a:rPr lang="fr-FR" altLang="en-US" smtClean="0"/>
              <a:pPr eaLnBrk="1" hangingPunct="1">
                <a:spcBef>
                  <a:spcPct val="0"/>
                </a:spcBef>
              </a:pPr>
              <a:t>24</a:t>
            </a:fld>
            <a:endParaRPr lang="fr-FR"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r>
              <a:rPr lang="en-GB" altLang="en-US" dirty="0" smtClean="0">
                <a:ea typeface="ＭＳ Ｐゴシック" pitchFamily="34" charset="-128"/>
              </a:rPr>
              <a:t>T</a:t>
            </a:r>
            <a:r>
              <a:rPr lang="en-GB" altLang="en-US" u="none" dirty="0" smtClean="0">
                <a:ea typeface="ＭＳ Ｐゴシック" pitchFamily="34" charset="-128"/>
              </a:rPr>
              <a:t>he trainer will start by asking the trainees to recall the international objectives for waterbird counting from </a:t>
            </a:r>
            <a:r>
              <a:rPr lang="en-GB" altLang="en-US" b="1" u="none" dirty="0" smtClean="0">
                <a:ea typeface="ＭＳ Ｐゴシック" pitchFamily="34" charset="-128"/>
              </a:rPr>
              <a:t>Module 4 </a:t>
            </a:r>
            <a:r>
              <a:rPr lang="en-GB" altLang="en-US" u="none" dirty="0" smtClean="0">
                <a:ea typeface="ＭＳ Ｐゴシック" pitchFamily="34" charset="-128"/>
              </a:rPr>
              <a:t>or to look them up in the “What are waterbird counts for? The main factors” factsheet S4.1.</a:t>
            </a:r>
          </a:p>
          <a:p>
            <a:endParaRPr lang="en-GB" altLang="en-US" u="none" dirty="0" smtClean="0">
              <a:ea typeface="ＭＳ Ｐゴシック" pitchFamily="34" charset="-128"/>
            </a:endParaRPr>
          </a:p>
          <a:p>
            <a:r>
              <a:rPr lang="en-GB" altLang="en-US" u="none" dirty="0" smtClean="0">
                <a:ea typeface="ＭＳ Ｐゴシック" pitchFamily="34" charset="-128"/>
              </a:rPr>
              <a:t>On the left side, are examples of traditional paper publications. However, Wetlands International has shifted to disseminate the results online to reach a wider audience, and to accelerate turn-around time between data collection and publication which is an important factor if this data are to be used in management. </a:t>
            </a:r>
          </a:p>
          <a:p>
            <a:endParaRPr lang="en-GB" altLang="en-US" u="none" dirty="0" smtClean="0">
              <a:ea typeface="ＭＳ Ｐゴシック" pitchFamily="34" charset="-128"/>
            </a:endParaRPr>
          </a:p>
          <a:p>
            <a:r>
              <a:rPr lang="en-GB" altLang="en-US" u="none" dirty="0" smtClean="0">
                <a:ea typeface="ＭＳ Ｐゴシック" pitchFamily="34" charset="-128"/>
              </a:rPr>
              <a:t>There is an annual count total report produced every year: the latest edition can always be found in the Output section of the African-Eurasian Waterbird Census website:(</a:t>
            </a:r>
            <a:r>
              <a:rPr lang="en-GB" altLang="en-US" u="none" dirty="0" smtClean="0">
                <a:ea typeface="ＭＳ Ｐゴシック" pitchFamily="34" charset="-128"/>
                <a:hlinkClick r:id="rId3"/>
              </a:rPr>
              <a:t>http://www.wetlands.org/AfricanEurasianWaterbirdCensus/Outputs/tabid/3044/Default.aspx</a:t>
            </a:r>
            <a:r>
              <a:rPr lang="en-GB" altLang="en-US" u="none" dirty="0" smtClean="0">
                <a:ea typeface="ＭＳ Ｐゴシック" pitchFamily="34" charset="-128"/>
              </a:rPr>
              <a:t>)</a:t>
            </a:r>
          </a:p>
          <a:p>
            <a:endParaRPr lang="en-GB" altLang="en-US" u="none" dirty="0" smtClean="0">
              <a:ea typeface="ＭＳ Ｐゴシック" pitchFamily="34" charset="-128"/>
            </a:endParaRPr>
          </a:p>
          <a:p>
            <a:r>
              <a:rPr lang="en-GB" altLang="en-US" u="none" dirty="0" smtClean="0">
                <a:ea typeface="ＭＳ Ｐゴシック" pitchFamily="34" charset="-128"/>
              </a:rPr>
              <a:t>The Critical Site Network Tool provides access to information on waterbird populations and their key sites (</a:t>
            </a:r>
            <a:r>
              <a:rPr lang="en-GB" altLang="en-US" u="none" dirty="0" smtClean="0">
                <a:ea typeface="ＭＳ Ｐゴシック" pitchFamily="34" charset="-128"/>
                <a:hlinkClick r:id="rId4"/>
              </a:rPr>
              <a:t>http://dev.unep-wcmc.org/csn/default.html#state=info</a:t>
            </a:r>
            <a:r>
              <a:rPr lang="en-GB" altLang="en-US" u="none" dirty="0" smtClean="0">
                <a:ea typeface="ＭＳ Ｐゴシック" pitchFamily="34" charset="-128"/>
              </a:rPr>
              <a:t>). It is a very versatile tool and it is worth reading the user guide first which can be downloaded from the Help page. </a:t>
            </a:r>
          </a:p>
          <a:p>
            <a:endParaRPr lang="en-GB" altLang="en-US" u="none" dirty="0" smtClean="0">
              <a:ea typeface="ＭＳ Ｐゴシック" pitchFamily="34" charset="-128"/>
            </a:endParaRPr>
          </a:p>
          <a:p>
            <a:r>
              <a:rPr lang="en-GB" altLang="en-US" u="none" dirty="0" smtClean="0">
                <a:ea typeface="ＭＳ Ｐゴシック" pitchFamily="34" charset="-128"/>
              </a:rPr>
              <a:t>Wetlands International also produces trend analyses every three years that feed into the AEWA Conservation Status Reports which are presented every 3 years at the Meeting of the Parties to the </a:t>
            </a:r>
            <a:r>
              <a:rPr lang="en-US" altLang="en-US" u="none" dirty="0">
                <a:ea typeface="ＭＳ Ｐゴシック" pitchFamily="34" charset="-128"/>
              </a:rPr>
              <a:t>Agreement on the Conservation of African-Eurasian Migratory </a:t>
            </a:r>
            <a:r>
              <a:rPr lang="en-US" altLang="en-US" u="none" dirty="0" smtClean="0">
                <a:ea typeface="ＭＳ Ｐゴシック" pitchFamily="34" charset="-128"/>
              </a:rPr>
              <a:t>Waterbirds (AEWA) </a:t>
            </a:r>
            <a:r>
              <a:rPr lang="en-GB" altLang="en-US" u="none" dirty="0" smtClean="0">
                <a:ea typeface="ＭＳ Ｐゴシック" pitchFamily="34" charset="-128"/>
              </a:rPr>
              <a:t>and which serve as the basis for adapting the management regimes for waterbird populations (i.e. whether they need strict protection or whether their exploitation is less restricted). The results of such trend analyses are also accessible through the Output section of the African-Eurasian Waterbird Census website: (</a:t>
            </a:r>
            <a:r>
              <a:rPr lang="en-GB" altLang="en-US" u="none" dirty="0" smtClean="0">
                <a:ea typeface="ＭＳ Ｐゴシック" pitchFamily="34" charset="-128"/>
                <a:hlinkClick r:id="rId3"/>
              </a:rPr>
              <a:t>http://www.wetlands.org/AfricanEurasianWaterbirdCensus/Outputs/tabid/3044/Default.aspx</a:t>
            </a:r>
            <a:r>
              <a:rPr lang="en-GB" altLang="en-US" u="none" dirty="0" smtClean="0">
                <a:ea typeface="ＭＳ Ｐゴシック" pitchFamily="34" charset="-128"/>
              </a:rPr>
              <a:t>).</a:t>
            </a:r>
          </a:p>
          <a:p>
            <a:endParaRPr lang="en-GB" altLang="en-US" u="none" dirty="0" smtClean="0">
              <a:ea typeface="ＭＳ Ｐゴシック" pitchFamily="34" charset="-128"/>
            </a:endParaRPr>
          </a:p>
          <a:p>
            <a:r>
              <a:rPr lang="en-GB" altLang="en-US" u="none" dirty="0" smtClean="0">
                <a:ea typeface="ＭＳ Ｐゴシック" pitchFamily="34" charset="-128"/>
              </a:rPr>
              <a:t>The population size and trend estimates and 1% thresholds to be applied under the Ramsar Convention on Wetlands are also accessible through the Waterbird Population Estimates website (</a:t>
            </a:r>
            <a:r>
              <a:rPr lang="en-GB" altLang="en-US" u="none" dirty="0" smtClean="0">
                <a:ea typeface="ＭＳ Ｐゴシック" pitchFamily="34" charset="-128"/>
                <a:hlinkClick r:id="rId5"/>
              </a:rPr>
              <a:t>http://wpe.wetlands.org/</a:t>
            </a:r>
            <a:r>
              <a:rPr lang="en-GB" altLang="en-US" u="none" dirty="0" smtClean="0">
                <a:ea typeface="ＭＳ Ｐゴシック" pitchFamily="34" charset="-128"/>
              </a:rPr>
              <a:t>).</a:t>
            </a:r>
          </a:p>
          <a:p>
            <a:endParaRPr lang="en-GB" altLang="en-US" u="none" dirty="0" smtClean="0">
              <a:ea typeface="ＭＳ Ｐゴシック" pitchFamily="34" charset="-128"/>
            </a:endParaRPr>
          </a:p>
          <a:p>
            <a:r>
              <a:rPr lang="en-GB" altLang="en-US" u="none" dirty="0" smtClean="0">
                <a:ea typeface="ＭＳ Ｐゴシック" pitchFamily="34" charset="-128"/>
              </a:rPr>
              <a:t>If time and Internet access allows, these tools can be demonstrated during the workshop showing how the user can extract management relevant information from them. </a:t>
            </a:r>
          </a:p>
          <a:p>
            <a:endParaRPr lang="en-GB" altLang="en-US" dirty="0" smtClean="0">
              <a:ea typeface="ＭＳ Ｐゴシック" pitchFamily="34" charset="-128"/>
            </a:endParaRPr>
          </a:p>
          <a:p>
            <a:endParaRPr lang="en-GB" altLang="en-US" dirty="0" smtClean="0">
              <a:ea typeface="ＭＳ Ｐゴシック" pitchFamily="34"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C0ECB380-7E81-479E-AF97-ED9A555FA80D}" type="slidenum">
              <a:rPr lang="fr-FR" altLang="en-US" smtClean="0"/>
              <a:pPr eaLnBrk="1" hangingPunct="1">
                <a:spcBef>
                  <a:spcPct val="0"/>
                </a:spcBef>
              </a:pPr>
              <a:t>25</a:t>
            </a:fld>
            <a:endParaRPr lang="fr-FR"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ltLang="fr-FR" sz="1200" dirty="0" smtClean="0"/>
              <a:t>The trainer </a:t>
            </a:r>
            <a:r>
              <a:rPr lang="fr-FR" altLang="fr-FR" sz="1200" dirty="0" err="1" smtClean="0"/>
              <a:t>will</a:t>
            </a:r>
            <a:r>
              <a:rPr lang="fr-FR" altLang="fr-FR" sz="1200" dirty="0" smtClean="0"/>
              <a:t> </a:t>
            </a:r>
            <a:r>
              <a:rPr lang="fr-FR" altLang="fr-FR" sz="1200" dirty="0" err="1" smtClean="0"/>
              <a:t>explain</a:t>
            </a:r>
            <a:r>
              <a:rPr lang="fr-FR" altLang="fr-FR" sz="1200" dirty="0" smtClean="0"/>
              <a:t> </a:t>
            </a:r>
            <a:r>
              <a:rPr lang="en-US" altLang="fr-FR" sz="1200" dirty="0" smtClean="0"/>
              <a:t>how the International waterbird census helps waterbird conservation.</a:t>
            </a:r>
          </a:p>
          <a:p>
            <a:r>
              <a:rPr lang="en-US" sz="1200" dirty="0" smtClean="0"/>
              <a:t>He </a:t>
            </a:r>
            <a:r>
              <a:rPr lang="en-US" sz="1200" dirty="0" smtClean="0">
                <a:solidFill>
                  <a:srgbClr val="00B050"/>
                </a:solidFill>
              </a:rPr>
              <a:t>of she</a:t>
            </a:r>
            <a:r>
              <a:rPr lang="en-US" sz="1200" dirty="0" smtClean="0"/>
              <a:t> might give examples of conservation measures taken for species according to international bird census results,</a:t>
            </a:r>
            <a:r>
              <a:rPr lang="en-US" sz="1200" baseline="0" dirty="0" smtClean="0"/>
              <a:t> e.g. </a:t>
            </a:r>
            <a:r>
              <a:rPr lang="en-US" sz="1200" dirty="0" smtClean="0"/>
              <a:t>hunting regulations such as bans</a:t>
            </a:r>
            <a:r>
              <a:rPr lang="en-US" sz="1200" u="none" dirty="0" smtClean="0"/>
              <a:t>, bag limits, period</a:t>
            </a:r>
            <a:r>
              <a:rPr lang="en-US" sz="1200" dirty="0" smtClean="0"/>
              <a:t>, etc.</a:t>
            </a:r>
            <a:endParaRPr lang="fr-FR" dirty="0"/>
          </a:p>
        </p:txBody>
      </p:sp>
      <p:sp>
        <p:nvSpPr>
          <p:cNvPr id="4" name="Espace réservé du numéro de diapositive 3"/>
          <p:cNvSpPr>
            <a:spLocks noGrp="1"/>
          </p:cNvSpPr>
          <p:nvPr>
            <p:ph type="sldNum" sz="quarter" idx="10"/>
          </p:nvPr>
        </p:nvSpPr>
        <p:spPr/>
        <p:txBody>
          <a:bodyPr/>
          <a:lstStyle/>
          <a:p>
            <a:pPr>
              <a:defRPr/>
            </a:pPr>
            <a:fld id="{D1334192-A1E7-42FA-8C30-3753A7DC58FE}" type="slidenum">
              <a:rPr lang="fr-FR" altLang="en-US" smtClean="0"/>
              <a:pPr>
                <a:defRPr/>
              </a:pPr>
              <a:t>26</a:t>
            </a:fld>
            <a:endParaRPr lang="fr-FR" altLang="en-US" dirty="0"/>
          </a:p>
        </p:txBody>
      </p:sp>
    </p:spTree>
    <p:extLst>
      <p:ext uri="{BB962C8B-B14F-4D97-AF65-F5344CB8AC3E}">
        <p14:creationId xmlns:p14="http://schemas.microsoft.com/office/powerpoint/2010/main" val="1718331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pPr>
              <a:defRPr/>
            </a:pPr>
            <a:fld id="{D1334192-A1E7-42FA-8C30-3753A7DC58FE}" type="slidenum">
              <a:rPr lang="fr-FR" altLang="en-US" smtClean="0"/>
              <a:pPr>
                <a:defRPr/>
              </a:pPr>
              <a:t>27</a:t>
            </a:fld>
            <a:endParaRPr lang="fr-FR" altLang="en-US" dirty="0"/>
          </a:p>
        </p:txBody>
      </p:sp>
    </p:spTree>
    <p:extLst>
      <p:ext uri="{BB962C8B-B14F-4D97-AF65-F5344CB8AC3E}">
        <p14:creationId xmlns:p14="http://schemas.microsoft.com/office/powerpoint/2010/main" val="409832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GB" altLang="en-US" dirty="0" smtClean="0">
                <a:ea typeface="ＭＳ Ｐゴシック" pitchFamily="34" charset="-128"/>
              </a:rPr>
              <a:t>Module 8 includes different types of slides:</a:t>
            </a:r>
          </a:p>
          <a:p>
            <a:pPr marL="171450" indent="-171450" algn="just">
              <a:buFont typeface="Arial" panose="020B0604020202020204" pitchFamily="34" charset="0"/>
              <a:buChar char="•"/>
            </a:pPr>
            <a:r>
              <a:rPr lang="en-GB" altLang="en-US" dirty="0" smtClean="0">
                <a:ea typeface="ＭＳ Ｐゴシック" pitchFamily="34" charset="-128"/>
              </a:rPr>
              <a:t>White background: technical explanations;</a:t>
            </a:r>
          </a:p>
          <a:p>
            <a:pPr marL="171450" indent="-171450" algn="just">
              <a:buFont typeface="Arial" panose="020B0604020202020204" pitchFamily="34" charset="0"/>
              <a:buChar char="•"/>
            </a:pPr>
            <a:r>
              <a:rPr lang="en-GB" altLang="en-US" dirty="0" smtClean="0">
                <a:ea typeface="ＭＳ Ｐゴシック" pitchFamily="34" charset="-128"/>
              </a:rPr>
              <a:t>Shaded blue / yellow background: indoor exercises. </a:t>
            </a:r>
          </a:p>
          <a:p>
            <a:pPr algn="just">
              <a:buFontTx/>
              <a:buChar char="•"/>
            </a:pPr>
            <a:endParaRPr lang="en-GB" altLang="en-US" dirty="0" smtClean="0">
              <a:ea typeface="ＭＳ Ｐゴシック" pitchFamily="34" charset="-128"/>
            </a:endParaRPr>
          </a:p>
          <a:p>
            <a:pPr algn="just"/>
            <a:endParaRPr lang="en-GB" altLang="en-US" dirty="0" smtClean="0">
              <a:ea typeface="ＭＳ Ｐゴシック" pitchFamily="34" charset="-128"/>
            </a:endParaRPr>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2BA3422-3DA0-44DD-9294-45EB65446E23}" type="slidenum">
              <a:rPr lang="fr-FR" altLang="en-US" smtClean="0"/>
              <a:pPr eaLnBrk="1" hangingPunct="1">
                <a:spcBef>
                  <a:spcPct val="0"/>
                </a:spcBef>
              </a:pPr>
              <a:t>3</a:t>
            </a:fld>
            <a:endParaRPr lang="fr-FR"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a:r>
              <a:rPr lang="en-GB" altLang="en-US" dirty="0" smtClean="0">
                <a:ea typeface="ＭＳ Ｐゴシック" pitchFamily="34" charset="-128"/>
              </a:rPr>
              <a:t>This Module should </a:t>
            </a:r>
            <a:r>
              <a:rPr lang="en-GB" altLang="en-US" b="1" dirty="0" smtClean="0">
                <a:ea typeface="ＭＳ Ｐゴシック" pitchFamily="34" charset="-128"/>
              </a:rPr>
              <a:t>motivate </a:t>
            </a:r>
            <a:r>
              <a:rPr lang="en-GB" altLang="en-US" dirty="0" smtClean="0">
                <a:ea typeface="ＭＳ Ｐゴシック" pitchFamily="34" charset="-128"/>
              </a:rPr>
              <a:t>each trainee to collect data systematically and regularly. This Module builds on Module 4 – Why count waterbirds? </a:t>
            </a:r>
          </a:p>
          <a:p>
            <a:pPr algn="just"/>
            <a:r>
              <a:rPr lang="en-GB" altLang="en-US" dirty="0" smtClean="0">
                <a:ea typeface="ＭＳ Ｐゴシック" pitchFamily="34" charset="-128"/>
              </a:rPr>
              <a:t>The essential point of this module is that trainees understand how counting waterbirds relates to surveys, surveillance and monitoring. </a:t>
            </a:r>
          </a:p>
          <a:p>
            <a:pPr algn="just"/>
            <a:endParaRPr lang="en-GB" altLang="en-US" dirty="0" smtClean="0">
              <a:ea typeface="ＭＳ Ｐゴシック" pitchFamily="34" charset="-128"/>
            </a:endParaRPr>
          </a:p>
          <a:p>
            <a:pPr algn="just"/>
            <a:r>
              <a:rPr lang="fr-FR" altLang="fr-FR" u="sng" dirty="0" err="1"/>
              <a:t>Trainer’s</a:t>
            </a:r>
            <a:r>
              <a:rPr lang="fr-FR" altLang="fr-FR" u="sng" dirty="0"/>
              <a:t> </a:t>
            </a:r>
            <a:r>
              <a:rPr lang="fr-FR" altLang="fr-FR" u="sng" dirty="0" err="1"/>
              <a:t>role</a:t>
            </a:r>
            <a:r>
              <a:rPr lang="fr-FR" altLang="fr-FR" dirty="0"/>
              <a:t>: </a:t>
            </a:r>
          </a:p>
          <a:p>
            <a:pPr marL="171450" indent="-171450" algn="just">
              <a:buFont typeface="Arial" panose="020B0604020202020204" pitchFamily="34" charset="0"/>
              <a:buChar char="•"/>
            </a:pPr>
            <a:r>
              <a:rPr lang="en-GB" altLang="en-US" dirty="0" smtClean="0">
                <a:ea typeface="ＭＳ Ｐゴシック" pitchFamily="34" charset="-128"/>
              </a:rPr>
              <a:t>To help the trainees understanding key concepts;</a:t>
            </a:r>
          </a:p>
          <a:p>
            <a:pPr marL="171450" indent="-171450" algn="just">
              <a:buFont typeface="Arial" panose="020B0604020202020204" pitchFamily="34" charset="0"/>
              <a:buChar char="•"/>
            </a:pPr>
            <a:r>
              <a:rPr lang="en-GB" altLang="en-US" dirty="0" smtClean="0">
                <a:ea typeface="ＭＳ Ｐゴシック" pitchFamily="34" charset="-128"/>
              </a:rPr>
              <a:t>To show examples;</a:t>
            </a:r>
          </a:p>
          <a:p>
            <a:pPr marL="171450" indent="-171450" algn="just">
              <a:buFont typeface="Arial" panose="020B0604020202020204" pitchFamily="34" charset="0"/>
              <a:buChar char="•"/>
            </a:pPr>
            <a:r>
              <a:rPr lang="en-GB" altLang="en-US" dirty="0" smtClean="0">
                <a:ea typeface="ＭＳ Ｐゴシック" pitchFamily="34" charset="-128"/>
              </a:rPr>
              <a:t>To inform trainees about the “big picture”.</a:t>
            </a:r>
          </a:p>
          <a:p>
            <a:pPr algn="just">
              <a:buFontTx/>
              <a:buChar char="•"/>
            </a:pPr>
            <a:endParaRPr lang="en-GB" altLang="en-US" dirty="0" smtClean="0">
              <a:ea typeface="ＭＳ Ｐゴシック" pitchFamily="34" charset="-128"/>
            </a:endParaRPr>
          </a:p>
          <a:p>
            <a:pPr algn="just"/>
            <a:r>
              <a:rPr lang="en-GB" altLang="en-US" u="sng" dirty="0" smtClean="0">
                <a:ea typeface="ＭＳ Ｐゴシック" pitchFamily="34" charset="-128"/>
              </a:rPr>
              <a:t>Trainer’s skills:</a:t>
            </a:r>
          </a:p>
          <a:p>
            <a:pPr marL="171450" indent="-171450" algn="just">
              <a:buFont typeface="Arial" panose="020B0604020202020204" pitchFamily="34" charset="0"/>
              <a:buChar char="•"/>
            </a:pPr>
            <a:r>
              <a:rPr lang="en-GB" altLang="en-US" dirty="0" smtClean="0">
                <a:ea typeface="ＭＳ Ｐゴシック" pitchFamily="34" charset="-128"/>
              </a:rPr>
              <a:t>A sound knowledge of data recording and management processes at national and international level;</a:t>
            </a:r>
          </a:p>
          <a:p>
            <a:pPr marL="171450" indent="-171450" algn="just">
              <a:buFont typeface="Arial" panose="020B0604020202020204" pitchFamily="34" charset="0"/>
              <a:buChar char="•"/>
            </a:pPr>
            <a:r>
              <a:rPr lang="en-GB" altLang="en-US" dirty="0" smtClean="0">
                <a:ea typeface="ＭＳ Ｐゴシック" pitchFamily="34" charset="-128"/>
              </a:rPr>
              <a:t>A knowledge of key outputs from waterbird monitoring at national and international level;</a:t>
            </a:r>
          </a:p>
          <a:p>
            <a:pPr marL="171450" indent="-171450" algn="just">
              <a:buFont typeface="Arial" panose="020B0604020202020204" pitchFamily="34" charset="0"/>
              <a:buChar char="•"/>
            </a:pPr>
            <a:r>
              <a:rPr lang="en-GB" altLang="en-US" dirty="0" smtClean="0">
                <a:ea typeface="ＭＳ Ｐゴシック" pitchFamily="34" charset="-128"/>
              </a:rPr>
              <a:t>Ideally, this subject is introduced by the national IWC coordinator, if there is any already in the country.</a:t>
            </a:r>
          </a:p>
          <a:p>
            <a:pPr marL="0" indent="0" algn="just">
              <a:buFont typeface="Arial" panose="020B0604020202020204" pitchFamily="34" charset="0"/>
              <a:buNone/>
            </a:pPr>
            <a:endParaRPr lang="en-GB" altLang="en-US" dirty="0" smtClean="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64CFDB3-B882-42DC-9D02-650F06DDDF5C}" type="slidenum">
              <a:rPr lang="fr-FR" altLang="en-US" smtClean="0"/>
              <a:pPr eaLnBrk="1" hangingPunct="1">
                <a:spcBef>
                  <a:spcPct val="0"/>
                </a:spcBef>
              </a:pPr>
              <a:t>4</a:t>
            </a:fld>
            <a:endParaRPr lang="fr-FR"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xfrm>
            <a:off x="1484313" y="755650"/>
            <a:ext cx="3965575" cy="2974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xfrm>
            <a:off x="549275" y="3924300"/>
            <a:ext cx="5975350" cy="4679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a:r>
              <a:rPr lang="fr-FR" altLang="fr-FR" u="sng" dirty="0" err="1"/>
              <a:t>Trainer’s</a:t>
            </a:r>
            <a:r>
              <a:rPr lang="fr-FR" altLang="fr-FR" u="sng" dirty="0"/>
              <a:t> </a:t>
            </a:r>
            <a:r>
              <a:rPr lang="fr-FR" altLang="fr-FR" u="sng" dirty="0" err="1"/>
              <a:t>role</a:t>
            </a:r>
            <a:r>
              <a:rPr lang="fr-FR" altLang="fr-FR" dirty="0"/>
              <a:t>: </a:t>
            </a:r>
          </a:p>
          <a:p>
            <a:pPr marL="285750" marR="0" indent="-2857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altLang="en-US" noProof="0" dirty="0" smtClean="0">
                <a:ea typeface="ＭＳ Ｐゴシック" pitchFamily="34" charset="-128"/>
              </a:rPr>
              <a:t>To explain the difference </a:t>
            </a:r>
            <a:r>
              <a:rPr lang="en-GB" altLang="en-US" noProof="0" dirty="0" smtClean="0">
                <a:solidFill>
                  <a:srgbClr val="FF0000"/>
                </a:solidFill>
                <a:ea typeface="ＭＳ Ｐゴシック" pitchFamily="34" charset="-128"/>
              </a:rPr>
              <a:t>between</a:t>
            </a:r>
            <a:r>
              <a:rPr lang="en-GB" altLang="en-US" noProof="0" dirty="0" smtClean="0">
                <a:ea typeface="ＭＳ Ｐゴシック" pitchFamily="34" charset="-128"/>
              </a:rPr>
              <a:t> survey, surveillance, and monitoring;</a:t>
            </a:r>
          </a:p>
          <a:p>
            <a:pPr marL="285750" indent="-285750" algn="just">
              <a:buFont typeface="Arial" panose="020B0604020202020204" pitchFamily="34" charset="0"/>
              <a:buChar char="•"/>
            </a:pPr>
            <a:r>
              <a:rPr lang="en-GB" altLang="en-US" noProof="0" dirty="0" smtClean="0">
                <a:ea typeface="ＭＳ Ｐゴシック" pitchFamily="34" charset="-128"/>
              </a:rPr>
              <a:t>To introduce these terms and highlight the difference</a:t>
            </a:r>
            <a:r>
              <a:rPr lang="en-GB" altLang="en-US" noProof="0" dirty="0" smtClean="0">
                <a:solidFill>
                  <a:srgbClr val="FF0000"/>
                </a:solidFill>
                <a:ea typeface="ＭＳ Ｐゴシック" pitchFamily="34" charset="-128"/>
              </a:rPr>
              <a:t>s</a:t>
            </a:r>
            <a:r>
              <a:rPr lang="en-GB" altLang="en-US" noProof="0" dirty="0" smtClean="0">
                <a:ea typeface="ＭＳ Ｐゴシック" pitchFamily="34" charset="-128"/>
              </a:rPr>
              <a:t> between them; </a:t>
            </a:r>
          </a:p>
          <a:p>
            <a:pPr marL="285750" indent="-285750" algn="just">
              <a:buFont typeface="Arial" panose="020B0604020202020204" pitchFamily="34" charset="0"/>
              <a:buChar char="•"/>
            </a:pPr>
            <a:r>
              <a:rPr lang="en-GB" altLang="en-US" noProof="0" dirty="0" smtClean="0">
                <a:ea typeface="ＭＳ Ｐゴシック" pitchFamily="34" charset="-128"/>
              </a:rPr>
              <a:t>To emphasize: </a:t>
            </a:r>
          </a:p>
          <a:p>
            <a:pPr marL="742950" marR="0" lvl="1" indent="-285750" algn="just"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lang="en-GB" altLang="en-US" dirty="0" smtClean="0">
                <a:ea typeface="ＭＳ Ｐゴシック" pitchFamily="34" charset="-128"/>
              </a:rPr>
              <a:t>T</a:t>
            </a:r>
            <a:r>
              <a:rPr lang="en-GB" altLang="en-US" noProof="0" dirty="0" smtClean="0">
                <a:ea typeface="ＭＳ Ｐゴシック" pitchFamily="34" charset="-128"/>
              </a:rPr>
              <a:t>he need </a:t>
            </a:r>
            <a:r>
              <a:rPr lang="en-GB" altLang="en-US" noProof="0" dirty="0" smtClean="0">
                <a:solidFill>
                  <a:srgbClr val="FF0000"/>
                </a:solidFill>
                <a:ea typeface="ＭＳ Ｐゴシック" pitchFamily="34" charset="-128"/>
              </a:rPr>
              <a:t>for</a:t>
            </a:r>
            <a:r>
              <a:rPr lang="en-GB" altLang="en-US" noProof="0" dirty="0" smtClean="0">
                <a:ea typeface="ＭＳ Ｐゴシック" pitchFamily="34" charset="-128"/>
              </a:rPr>
              <a:t> systematic measurement of variables (e.g. bird numbers). This is where all of these activities differ from birdwatching; </a:t>
            </a:r>
          </a:p>
          <a:p>
            <a:pPr marL="742950" lvl="1" indent="-285750" algn="just">
              <a:buFont typeface="Courier New" panose="02070309020205020404" pitchFamily="49" charset="0"/>
              <a:buChar char="o"/>
            </a:pPr>
            <a:r>
              <a:rPr lang="en-GB" altLang="en-US" noProof="0" dirty="0" smtClean="0">
                <a:ea typeface="ＭＳ Ｐゴシック" pitchFamily="34" charset="-128"/>
              </a:rPr>
              <a:t>The progression from one-off surveys through surveillance to monitoring which compares the results to a set target. </a:t>
            </a:r>
          </a:p>
          <a:p>
            <a:pPr algn="just"/>
            <a:endParaRPr lang="en-GB" altLang="en-US" dirty="0" smtClean="0">
              <a:ea typeface="ＭＳ Ｐゴシック" pitchFamily="34" charset="-128"/>
            </a:endParaRPr>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CB1711F-768C-4EC4-88E4-8A1FEF53D135}" type="slidenum">
              <a:rPr lang="fr-FR" altLang="en-US" smtClean="0"/>
              <a:pPr eaLnBrk="1" hangingPunct="1">
                <a:spcBef>
                  <a:spcPct val="0"/>
                </a:spcBef>
              </a:pPr>
              <a:t>5</a:t>
            </a:fld>
            <a:endParaRPr lang="fr-FR"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bwMode="auto">
          <a:xfrm>
            <a:off x="1052513" y="611188"/>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228600" indent="-228600" algn="just"/>
            <a:r>
              <a:rPr lang="en-GB" altLang="en-US" sz="1050" b="1" dirty="0" smtClean="0">
                <a:ea typeface="ＭＳ Ｐゴシック" pitchFamily="34" charset="-128"/>
              </a:rPr>
              <a:t>Indoor exercise</a:t>
            </a:r>
          </a:p>
          <a:p>
            <a:pPr marL="228600" indent="-228600" algn="just">
              <a:spcBef>
                <a:spcPct val="0"/>
              </a:spcBef>
            </a:pPr>
            <a:endParaRPr lang="en-GB" altLang="en-US" sz="1050" u="sng" dirty="0" smtClean="0">
              <a:ea typeface="ＭＳ Ｐゴシック" pitchFamily="34" charset="-128"/>
            </a:endParaRPr>
          </a:p>
          <a:p>
            <a:pPr marL="228600" indent="-228600" algn="just">
              <a:spcBef>
                <a:spcPct val="0"/>
              </a:spcBef>
            </a:pPr>
            <a:r>
              <a:rPr lang="en-GB" altLang="en-US" sz="1050" u="sng" dirty="0" smtClean="0">
                <a:ea typeface="ＭＳ Ｐゴシック" pitchFamily="34" charset="-128"/>
              </a:rPr>
              <a:t>Equipment</a:t>
            </a:r>
            <a:r>
              <a:rPr lang="en-GB" altLang="en-US" sz="1050" dirty="0" smtClean="0">
                <a:ea typeface="ＭＳ Ｐゴシック" pitchFamily="34" charset="-128"/>
              </a:rPr>
              <a:t>: Flipchart and/or this slide</a:t>
            </a:r>
          </a:p>
          <a:p>
            <a:pPr marL="228600" indent="-228600" algn="just">
              <a:spcBef>
                <a:spcPct val="0"/>
              </a:spcBef>
            </a:pPr>
            <a:endParaRPr lang="en-GB" altLang="en-US" sz="1050" u="sng" dirty="0" smtClean="0">
              <a:ea typeface="ＭＳ Ｐゴシック" pitchFamily="34" charset="-128"/>
            </a:endParaRPr>
          </a:p>
          <a:p>
            <a:pPr marL="228600" indent="-228600" algn="just"/>
            <a:r>
              <a:rPr lang="en-GB" altLang="en-US" sz="1050" u="sng" dirty="0" smtClean="0">
                <a:ea typeface="ＭＳ Ｐゴシック" pitchFamily="34" charset="-128"/>
              </a:rPr>
              <a:t>Procedure</a:t>
            </a:r>
            <a:r>
              <a:rPr lang="en-GB" altLang="en-US" sz="1050" dirty="0" smtClean="0">
                <a:ea typeface="ＭＳ Ｐゴシック" pitchFamily="34" charset="-128"/>
              </a:rPr>
              <a:t>: Entire group</a:t>
            </a:r>
          </a:p>
          <a:p>
            <a:pPr marL="228600" indent="-228600">
              <a:spcBef>
                <a:spcPct val="0"/>
              </a:spcBef>
            </a:pPr>
            <a:r>
              <a:rPr lang="en-GB" altLang="en-US" sz="1050" dirty="0" smtClean="0">
                <a:ea typeface="ＭＳ Ｐゴシック" pitchFamily="34" charset="-128"/>
              </a:rPr>
              <a:t>The trainer should start by explaining that, </a:t>
            </a:r>
            <a:r>
              <a:rPr lang="en-GB" altLang="en-US" sz="1050" b="1" dirty="0" smtClean="0">
                <a:ea typeface="ＭＳ Ｐゴシック" pitchFamily="34" charset="-128"/>
              </a:rPr>
              <a:t>in order to produce </a:t>
            </a:r>
            <a:r>
              <a:rPr lang="en-GB" altLang="en-US" sz="1050" b="1" u="sng" dirty="0" smtClean="0">
                <a:ea typeface="ＭＳ Ｐゴシック" pitchFamily="34" charset="-128"/>
              </a:rPr>
              <a:t>comparable</a:t>
            </a:r>
            <a:r>
              <a:rPr lang="en-GB" altLang="en-US" sz="1050" b="1" dirty="0" smtClean="0">
                <a:ea typeface="ＭＳ Ｐゴシック" pitchFamily="34" charset="-128"/>
              </a:rPr>
              <a:t> results over time that reflect </a:t>
            </a:r>
            <a:r>
              <a:rPr lang="en-GB" altLang="en-US" sz="1050" b="1" u="sng" dirty="0" smtClean="0">
                <a:ea typeface="ＭＳ Ｐゴシック" pitchFamily="34" charset="-128"/>
              </a:rPr>
              <a:t>real changes</a:t>
            </a:r>
            <a:r>
              <a:rPr lang="en-GB" altLang="en-US" sz="1050" b="1" dirty="0" smtClean="0">
                <a:ea typeface="ＭＳ Ｐゴシック" pitchFamily="34" charset="-128"/>
              </a:rPr>
              <a:t> in waterbird populations, we need to minimise the differences caused by changing the way the count is conducted. </a:t>
            </a:r>
          </a:p>
          <a:p>
            <a:pPr marL="228600" indent="-228600">
              <a:spcBef>
                <a:spcPct val="0"/>
              </a:spcBef>
            </a:pPr>
            <a:endParaRPr lang="en-GB" altLang="en-US" sz="1050" dirty="0" smtClean="0">
              <a:ea typeface="ＭＳ Ｐゴシック" pitchFamily="34" charset="-128"/>
            </a:endParaRPr>
          </a:p>
          <a:p>
            <a:pPr marL="228600" indent="-228600">
              <a:spcBef>
                <a:spcPct val="0"/>
              </a:spcBef>
            </a:pPr>
            <a:r>
              <a:rPr lang="en-GB" altLang="en-US" sz="1050" dirty="0" smtClean="0">
                <a:ea typeface="ＭＳ Ｐゴシック" pitchFamily="34" charset="-128"/>
              </a:rPr>
              <a:t>The procedure depends on the prior experience of the group</a:t>
            </a:r>
            <a:r>
              <a:rPr lang="en-GB" altLang="en-US" sz="1050" dirty="0">
                <a:ea typeface="ＭＳ Ｐゴシック" pitchFamily="34" charset="-128"/>
              </a:rPr>
              <a:t>:</a:t>
            </a:r>
            <a:endParaRPr lang="en-GB" altLang="en-US" sz="1050" dirty="0" smtClean="0">
              <a:ea typeface="ＭＳ Ｐゴシック" pitchFamily="34" charset="-128"/>
            </a:endParaRPr>
          </a:p>
          <a:p>
            <a:pPr marL="228600" indent="-228600">
              <a:spcBef>
                <a:spcPct val="0"/>
              </a:spcBef>
              <a:buFont typeface="Arial" panose="020B0604020202020204" pitchFamily="34" charset="0"/>
              <a:buChar char="•"/>
            </a:pPr>
            <a:r>
              <a:rPr lang="en-GB" altLang="en-US" sz="1050" dirty="0" smtClean="0">
                <a:ea typeface="ＭＳ Ｐゴシック" pitchFamily="34" charset="-128"/>
              </a:rPr>
              <a:t>If some participants have already taken part in waterbird monitoring activities, then the trainer can simply encourage the group to brainstorm on factors that should be the same during repeated counts,</a:t>
            </a:r>
            <a:r>
              <a:rPr lang="en-GB" altLang="en-US" sz="1050" baseline="0" dirty="0" smtClean="0">
                <a:ea typeface="ＭＳ Ｐゴシック" pitchFamily="34" charset="-128"/>
              </a:rPr>
              <a:t> </a:t>
            </a:r>
            <a:r>
              <a:rPr lang="en-GB" altLang="en-US" sz="1050" dirty="0" smtClean="0">
                <a:ea typeface="ＭＳ Ｐゴシック" pitchFamily="34" charset="-128"/>
              </a:rPr>
              <a:t>record them on a flipchart and discuss with the group why it </a:t>
            </a:r>
            <a:r>
              <a:rPr lang="en-GB" altLang="en-US" sz="1050" dirty="0">
                <a:ea typeface="ＭＳ Ｐゴシック" pitchFamily="34" charset="-128"/>
              </a:rPr>
              <a:t>is a </a:t>
            </a:r>
            <a:r>
              <a:rPr lang="en-GB" altLang="en-US" sz="1050" dirty="0" smtClean="0">
                <a:ea typeface="ＭＳ Ｐゴシック" pitchFamily="34" charset="-128"/>
              </a:rPr>
              <a:t>problem if a given factor is changed.</a:t>
            </a:r>
          </a:p>
          <a:p>
            <a:pPr marL="228600" indent="-228600">
              <a:spcBef>
                <a:spcPct val="0"/>
              </a:spcBef>
              <a:buFont typeface="Arial" panose="020B0604020202020204" pitchFamily="34" charset="0"/>
              <a:buChar char="•"/>
            </a:pPr>
            <a:r>
              <a:rPr lang="en-GB" altLang="en-US" sz="1050" dirty="0" smtClean="0">
                <a:ea typeface="ＭＳ Ｐゴシック" pitchFamily="34" charset="-128"/>
              </a:rPr>
              <a:t>If the group has no prior experience with waterbird counting, it is better to show the list on the left and initiate a discussion </a:t>
            </a:r>
            <a:r>
              <a:rPr lang="en-GB" altLang="en-US" sz="1050" u="sng" dirty="0" smtClean="0">
                <a:solidFill>
                  <a:srgbClr val="00B050"/>
                </a:solidFill>
                <a:ea typeface="ＭＳ Ｐゴシック" pitchFamily="34" charset="-128"/>
              </a:rPr>
              <a:t>on the theme</a:t>
            </a:r>
            <a:r>
              <a:rPr lang="en-GB" altLang="en-US" sz="1050" dirty="0" smtClean="0">
                <a:ea typeface="ＭＳ Ｐゴシック" pitchFamily="34" charset="-128"/>
              </a:rPr>
              <a:t> “why is it a problem if you change any of these?”. </a:t>
            </a:r>
          </a:p>
          <a:p>
            <a:pPr marL="228600" indent="-228600">
              <a:spcBef>
                <a:spcPct val="0"/>
              </a:spcBef>
            </a:pPr>
            <a:endParaRPr lang="en-GB" altLang="en-US" sz="1050" dirty="0" smtClean="0">
              <a:ea typeface="ＭＳ Ｐゴシック" pitchFamily="34" charset="-128"/>
            </a:endParaRPr>
          </a:p>
          <a:p>
            <a:pPr marL="228600" indent="-228600">
              <a:spcBef>
                <a:spcPct val="0"/>
              </a:spcBef>
            </a:pPr>
            <a:r>
              <a:rPr lang="en-GB" altLang="en-US" sz="1050" dirty="0" smtClean="0">
                <a:ea typeface="ＭＳ Ｐゴシック" pitchFamily="34" charset="-128"/>
              </a:rPr>
              <a:t>Finally, a short discussion can be conducted on whether a “systematic error” (the</a:t>
            </a:r>
            <a:r>
              <a:rPr lang="en-GB" altLang="en-US" sz="1050" baseline="0" dirty="0" smtClean="0">
                <a:ea typeface="ＭＳ Ｐゴシック" pitchFamily="34" charset="-128"/>
              </a:rPr>
              <a:t> same error repeated at each count)</a:t>
            </a:r>
            <a:r>
              <a:rPr lang="en-GB" altLang="en-US" sz="1050" dirty="0" smtClean="0">
                <a:ea typeface="ＭＳ Ｐゴシック" pitchFamily="34" charset="-128"/>
              </a:rPr>
              <a:t> is a problem and if so, when? </a:t>
            </a:r>
            <a:endParaRPr lang="en-GB" altLang="en-US" sz="1050" u="sng" dirty="0" smtClean="0">
              <a:ea typeface="ＭＳ Ｐゴシック" pitchFamily="34" charset="-128"/>
            </a:endParaRPr>
          </a:p>
          <a:p>
            <a:pPr marL="228600" indent="-228600">
              <a:spcBef>
                <a:spcPct val="0"/>
              </a:spcBef>
            </a:pPr>
            <a:endParaRPr lang="en-GB" altLang="en-US" sz="1050" u="sng" dirty="0" smtClean="0">
              <a:ea typeface="ＭＳ Ｐゴシック" pitchFamily="34" charset="-128"/>
            </a:endParaRPr>
          </a:p>
          <a:p>
            <a:pPr marL="228600" indent="-228600">
              <a:spcBef>
                <a:spcPct val="0"/>
              </a:spcBef>
            </a:pPr>
            <a:r>
              <a:rPr lang="en-GB" altLang="en-US" sz="1050" u="sng" dirty="0" smtClean="0">
                <a:ea typeface="ＭＳ Ｐゴシック" pitchFamily="34" charset="-128"/>
              </a:rPr>
              <a:t>Trainer’s role: </a:t>
            </a:r>
          </a:p>
          <a:p>
            <a:pPr marL="228600" indent="-228600">
              <a:buFont typeface="Arial" panose="020B0604020202020204" pitchFamily="34" charset="0"/>
              <a:buChar char="•"/>
            </a:pPr>
            <a:r>
              <a:rPr lang="en-GB" altLang="en-US" sz="1050" dirty="0" smtClean="0">
                <a:ea typeface="ＭＳ Ｐゴシック" pitchFamily="34" charset="-128"/>
              </a:rPr>
              <a:t>To help with the thought process and discussion;</a:t>
            </a:r>
          </a:p>
          <a:p>
            <a:pPr marL="228600" indent="-228600">
              <a:buFont typeface="Arial" panose="020B0604020202020204" pitchFamily="34" charset="0"/>
              <a:buChar char="•"/>
            </a:pPr>
            <a:r>
              <a:rPr lang="en-GB" altLang="en-US" sz="1050" dirty="0" smtClean="0">
                <a:ea typeface="ＭＳ Ｐゴシック" pitchFamily="34" charset="-128"/>
              </a:rPr>
              <a:t>To highlight how each of the sentences can be linked to the definitions on the previous slide.</a:t>
            </a:r>
          </a:p>
          <a:p>
            <a:pPr marL="228600" indent="-228600"/>
            <a:endParaRPr lang="en-GB" altLang="en-US" sz="1050" dirty="0" smtClean="0">
              <a:ea typeface="ＭＳ Ｐゴシック" pitchFamily="34" charset="-128"/>
            </a:endParaRPr>
          </a:p>
        </p:txBody>
      </p:sp>
      <p:sp>
        <p:nvSpPr>
          <p:cNvPr id="297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EDA22C1-12FB-4E7B-B7C6-32ACB8F05030}" type="slidenum">
              <a:rPr lang="fr-FR" altLang="en-US" smtClean="0"/>
              <a:pPr eaLnBrk="1" hangingPunct="1">
                <a:spcBef>
                  <a:spcPct val="0"/>
                </a:spcBef>
              </a:pPr>
              <a:t>6</a:t>
            </a:fld>
            <a:endParaRPr lang="fr-FR"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228600" indent="-228600" algn="just"/>
            <a:r>
              <a:rPr lang="en-GB" altLang="en-US" sz="900" b="1" dirty="0" smtClean="0">
                <a:ea typeface="ＭＳ Ｐゴシック" pitchFamily="34" charset="-128"/>
              </a:rPr>
              <a:t>Indoor exercise</a:t>
            </a:r>
          </a:p>
          <a:p>
            <a:pPr marL="228600" indent="-228600" algn="just">
              <a:spcBef>
                <a:spcPct val="0"/>
              </a:spcBef>
            </a:pPr>
            <a:endParaRPr lang="en-GB" altLang="en-US" sz="900" u="sng" dirty="0" smtClean="0">
              <a:ea typeface="ＭＳ Ｐゴシック" pitchFamily="34" charset="-128"/>
            </a:endParaRPr>
          </a:p>
          <a:p>
            <a:pPr marL="228600" indent="-228600" algn="just">
              <a:spcBef>
                <a:spcPct val="0"/>
              </a:spcBef>
            </a:pPr>
            <a:r>
              <a:rPr lang="en-GB" altLang="en-US" sz="900" u="sng" dirty="0" smtClean="0">
                <a:ea typeface="ＭＳ Ｐゴシック" pitchFamily="34" charset="-128"/>
              </a:rPr>
              <a:t>Equipment</a:t>
            </a:r>
            <a:r>
              <a:rPr lang="en-GB" altLang="en-US" sz="900" dirty="0" smtClean="0">
                <a:ea typeface="ＭＳ Ｐゴシック" pitchFamily="34" charset="-128"/>
              </a:rPr>
              <a:t>: This PowerPoint slide</a:t>
            </a:r>
          </a:p>
          <a:p>
            <a:pPr marL="228600" indent="-228600" algn="just">
              <a:spcBef>
                <a:spcPct val="0"/>
              </a:spcBef>
            </a:pPr>
            <a:endParaRPr lang="en-GB" altLang="en-US" sz="900" u="sng" dirty="0" smtClean="0">
              <a:ea typeface="ＭＳ Ｐゴシック" pitchFamily="34" charset="-128"/>
            </a:endParaRPr>
          </a:p>
          <a:p>
            <a:pPr marL="228600" indent="-228600" algn="just"/>
            <a:r>
              <a:rPr lang="en-GB" altLang="en-US" sz="900" u="sng" dirty="0" smtClean="0">
                <a:ea typeface="ＭＳ Ｐゴシック" pitchFamily="34" charset="-128"/>
              </a:rPr>
              <a:t>Procedure</a:t>
            </a:r>
            <a:r>
              <a:rPr lang="en-GB" altLang="en-US" sz="900" dirty="0" smtClean="0">
                <a:ea typeface="ＭＳ Ｐゴシック" pitchFamily="34" charset="-128"/>
              </a:rPr>
              <a:t>: Entire group</a:t>
            </a:r>
          </a:p>
          <a:p>
            <a:pPr marL="228600" indent="-228600" algn="just">
              <a:buFont typeface="Calibri" pitchFamily="34" charset="0"/>
              <a:buAutoNum type="arabicPeriod"/>
            </a:pPr>
            <a:r>
              <a:rPr lang="en-GB" altLang="en-US" sz="900" dirty="0" smtClean="0">
                <a:ea typeface="ＭＳ Ｐゴシック" pitchFamily="34" charset="-128"/>
              </a:rPr>
              <a:t>The trainer shows the first example and asks the group whether the sentence describes a survey, surveillance or monitoring;</a:t>
            </a:r>
            <a:endParaRPr lang="en-GB" altLang="en-US" sz="900" b="1" i="1" dirty="0" smtClean="0">
              <a:ea typeface="ＭＳ Ｐゴシック" pitchFamily="34" charset="-128"/>
            </a:endParaRPr>
          </a:p>
          <a:p>
            <a:pPr marL="228600" indent="-228600" algn="just">
              <a:buFont typeface="Calibri" pitchFamily="34" charset="0"/>
              <a:buAutoNum type="arabicPeriod"/>
            </a:pPr>
            <a:r>
              <a:rPr lang="en-GB" altLang="en-US" sz="900" dirty="0" smtClean="0">
                <a:ea typeface="ＭＳ Ｐゴシック" pitchFamily="34" charset="-128"/>
              </a:rPr>
              <a:t>Someone from the group gives an answer and the group discusses why the answer was correct or incorrect comparing it back to the previous slide;</a:t>
            </a:r>
          </a:p>
          <a:p>
            <a:pPr marL="228600" indent="-228600" algn="just">
              <a:buFont typeface="Calibri" pitchFamily="34" charset="0"/>
              <a:buAutoNum type="arabicPeriod"/>
            </a:pPr>
            <a:r>
              <a:rPr lang="en-GB" altLang="en-US" sz="900" dirty="0" smtClean="0">
                <a:ea typeface="ＭＳ Ｐゴシック" pitchFamily="34" charset="-128"/>
              </a:rPr>
              <a:t>Repeat steps 1-2 for sentences 2-3. </a:t>
            </a:r>
          </a:p>
          <a:p>
            <a:pPr marL="228600" indent="-228600" algn="just">
              <a:buFont typeface="+mj-lt" charset="0"/>
              <a:buNone/>
            </a:pPr>
            <a:endParaRPr lang="en-GB" altLang="en-US" sz="900" dirty="0" smtClean="0">
              <a:ea typeface="ＭＳ Ｐゴシック" pitchFamily="34" charset="-128"/>
            </a:endParaRPr>
          </a:p>
          <a:p>
            <a:pPr marL="625475" indent="-625475" algn="just">
              <a:buFont typeface="+mj-lt" charset="0"/>
              <a:buNone/>
            </a:pPr>
            <a:r>
              <a:rPr lang="en-GB" altLang="en-US" sz="900" dirty="0" smtClean="0">
                <a:ea typeface="ＭＳ Ｐゴシック" pitchFamily="34" charset="-128"/>
              </a:rPr>
              <a:t>Sentence 1: this is just birdwatching and </a:t>
            </a:r>
            <a:r>
              <a:rPr lang="en-GB" altLang="en-US" sz="900" u="none" dirty="0" smtClean="0">
                <a:solidFill>
                  <a:srgbClr val="FF0000"/>
                </a:solidFill>
                <a:ea typeface="ＭＳ Ｐゴシック" pitchFamily="34" charset="-128"/>
              </a:rPr>
              <a:t>not even</a:t>
            </a:r>
            <a:r>
              <a:rPr lang="en-GB" altLang="en-US" sz="900" u="none" dirty="0" smtClean="0">
                <a:ea typeface="ＭＳ Ｐゴシック" pitchFamily="34" charset="-128"/>
              </a:rPr>
              <a:t> </a:t>
            </a:r>
            <a:r>
              <a:rPr lang="en-GB" altLang="en-US" sz="900" dirty="0" smtClean="0">
                <a:ea typeface="ＭＳ Ｐゴシック" pitchFamily="34" charset="-128"/>
              </a:rPr>
              <a:t>a survey, because it is not exactly </a:t>
            </a:r>
            <a:r>
              <a:rPr lang="en-GB" altLang="en-US" sz="900" u="none" dirty="0" smtClean="0">
                <a:ea typeface="ＭＳ Ｐゴシック" pitchFamily="34" charset="-128"/>
              </a:rPr>
              <a:t>clear</a:t>
            </a:r>
            <a:r>
              <a:rPr lang="en-GB" altLang="en-US" sz="900" dirty="0" smtClean="0">
                <a:ea typeface="ＭＳ Ｐゴシック" pitchFamily="34" charset="-128"/>
              </a:rPr>
              <a:t> what is the </a:t>
            </a:r>
            <a:r>
              <a:rPr lang="en-GB" altLang="en-US" sz="900" b="1" dirty="0" smtClean="0">
                <a:ea typeface="ＭＳ Ｐゴシック" pitchFamily="34" charset="-128"/>
              </a:rPr>
              <a:t>extent of </a:t>
            </a:r>
            <a:r>
              <a:rPr lang="en-GB" altLang="en-US" sz="900" b="1" u="none" dirty="0" smtClean="0">
                <a:ea typeface="ＭＳ Ｐゴシック" pitchFamily="34" charset="-128"/>
              </a:rPr>
              <a:t>the</a:t>
            </a:r>
            <a:r>
              <a:rPr lang="en-GB" altLang="en-US" sz="900" b="1" dirty="0" smtClean="0">
                <a:ea typeface="ＭＳ Ｐゴシック" pitchFamily="34" charset="-128"/>
              </a:rPr>
              <a:t> area </a:t>
            </a:r>
            <a:r>
              <a:rPr lang="en-GB" altLang="en-US" sz="900" dirty="0" smtClean="0">
                <a:ea typeface="ＭＳ Ｐゴシック" pitchFamily="34" charset="-128"/>
              </a:rPr>
              <a:t>counted and only an</a:t>
            </a:r>
            <a:r>
              <a:rPr lang="en-GB" altLang="en-US" sz="900" b="1" dirty="0" smtClean="0">
                <a:ea typeface="ＭＳ Ｐゴシック" pitchFamily="34" charset="-128"/>
              </a:rPr>
              <a:t> incomplete list </a:t>
            </a:r>
            <a:r>
              <a:rPr lang="en-GB" altLang="en-US" sz="900" dirty="0" smtClean="0">
                <a:ea typeface="ＭＳ Ｐゴシック" pitchFamily="34" charset="-128"/>
              </a:rPr>
              <a:t>is </a:t>
            </a:r>
            <a:r>
              <a:rPr lang="en-GB" altLang="en-US" sz="900" u="none" dirty="0" smtClean="0">
                <a:ea typeface="ＭＳ Ｐゴシック" pitchFamily="34" charset="-128"/>
              </a:rPr>
              <a:t>made</a:t>
            </a:r>
            <a:r>
              <a:rPr lang="en-GB" altLang="en-US" sz="900" dirty="0" smtClean="0">
                <a:ea typeface="ＭＳ Ｐゴシック" pitchFamily="34" charset="-128"/>
              </a:rPr>
              <a:t>. </a:t>
            </a:r>
          </a:p>
          <a:p>
            <a:pPr marL="625475" indent="-625475" algn="just">
              <a:buFont typeface="+mj-lt" charset="0"/>
              <a:buNone/>
            </a:pPr>
            <a:r>
              <a:rPr lang="en-GB" altLang="en-US" sz="900" dirty="0" smtClean="0">
                <a:ea typeface="ＭＳ Ｐゴシック" pitchFamily="34" charset="-128"/>
              </a:rPr>
              <a:t>Sentence 2: this is survey because </a:t>
            </a:r>
            <a:r>
              <a:rPr lang="en-GB" altLang="en-US" sz="900" b="1" dirty="0" smtClean="0">
                <a:ea typeface="ＭＳ Ｐゴシック" pitchFamily="34" charset="-128"/>
              </a:rPr>
              <a:t>it is systematic</a:t>
            </a:r>
            <a:r>
              <a:rPr lang="en-GB" altLang="en-US" sz="900" dirty="0" smtClean="0">
                <a:ea typeface="ＭＳ Ｐゴシック" pitchFamily="34" charset="-128"/>
              </a:rPr>
              <a:t>, but does </a:t>
            </a:r>
            <a:r>
              <a:rPr lang="en-GB" altLang="en-US" sz="900" b="1" dirty="0" smtClean="0">
                <a:ea typeface="ＭＳ Ｐゴシック" pitchFamily="34" charset="-128"/>
              </a:rPr>
              <a:t>not produce time-related data.</a:t>
            </a:r>
          </a:p>
          <a:p>
            <a:pPr marL="625475" indent="-625475" algn="just">
              <a:buFont typeface="+mj-lt" charset="0"/>
              <a:buNone/>
            </a:pPr>
            <a:r>
              <a:rPr lang="en-GB" altLang="en-US" sz="900" dirty="0" smtClean="0">
                <a:ea typeface="ＭＳ Ｐゴシック" pitchFamily="34" charset="-128"/>
              </a:rPr>
              <a:t>Sentence 3:	this is still a survey because </a:t>
            </a:r>
            <a:r>
              <a:rPr lang="en-GB" altLang="en-US" sz="900" b="1" dirty="0" smtClean="0">
                <a:ea typeface="ＭＳ Ｐゴシック" pitchFamily="34" charset="-128"/>
              </a:rPr>
              <a:t>it is systematic</a:t>
            </a:r>
            <a:r>
              <a:rPr lang="en-GB" altLang="en-US" sz="900" dirty="0" smtClean="0">
                <a:ea typeface="ＭＳ Ｐゴシック" pitchFamily="34" charset="-128"/>
              </a:rPr>
              <a:t>, but counting different areas. Hence, it </a:t>
            </a:r>
            <a:r>
              <a:rPr lang="en-GB" altLang="en-US" sz="900" b="1" dirty="0" smtClean="0">
                <a:ea typeface="ＭＳ Ｐゴシック" pitchFamily="34" charset="-128"/>
              </a:rPr>
              <a:t>does not produce time related data. </a:t>
            </a:r>
          </a:p>
          <a:p>
            <a:pPr marL="625475" indent="-625475" algn="just">
              <a:buFont typeface="+mj-lt" charset="0"/>
              <a:buNone/>
            </a:pPr>
            <a:r>
              <a:rPr lang="en-GB" altLang="en-US" sz="900" dirty="0" smtClean="0">
                <a:ea typeface="ＭＳ Ｐゴシック" pitchFamily="34" charset="-128"/>
              </a:rPr>
              <a:t>Sentence 4: this is </a:t>
            </a:r>
            <a:r>
              <a:rPr lang="en-GB" altLang="en-US" sz="900" b="1" dirty="0" smtClean="0">
                <a:ea typeface="ＭＳ Ｐゴシック" pitchFamily="34" charset="-128"/>
              </a:rPr>
              <a:t>surveillance because it is systematic and repeated </a:t>
            </a:r>
            <a:r>
              <a:rPr lang="en-GB" altLang="en-US" sz="900" dirty="0" smtClean="0">
                <a:ea typeface="ＭＳ Ｐゴシック" pitchFamily="34" charset="-128"/>
              </a:rPr>
              <a:t>(i.e. produces time-related data). </a:t>
            </a:r>
          </a:p>
          <a:p>
            <a:pPr marL="625475" indent="-625475" algn="just">
              <a:buFont typeface="+mj-lt" charset="0"/>
              <a:buNone/>
            </a:pPr>
            <a:r>
              <a:rPr lang="en-GB" altLang="en-US" sz="900" dirty="0" smtClean="0">
                <a:ea typeface="ＭＳ Ｐゴシック" pitchFamily="34" charset="-128"/>
              </a:rPr>
              <a:t>Sentence 5: this is monitoring because </a:t>
            </a:r>
            <a:r>
              <a:rPr lang="en-GB" altLang="en-US" sz="900" b="1" dirty="0" smtClean="0">
                <a:ea typeface="ＭＳ Ｐゴシック" pitchFamily="34" charset="-128"/>
              </a:rPr>
              <a:t>it has an objective</a:t>
            </a:r>
            <a:r>
              <a:rPr lang="en-GB" altLang="en-US" sz="900" dirty="0" smtClean="0">
                <a:ea typeface="ＭＳ Ｐゴシック" pitchFamily="34" charset="-128"/>
              </a:rPr>
              <a:t>. The trainer can explain that the objective can be a certain number (i.e. a target) that the management aims to support at the site (e.g. a certain number exceeding the 1% threshold of a species because the site was designated as a Ramsar site). </a:t>
            </a:r>
          </a:p>
          <a:p>
            <a:pPr marL="228600" indent="-228600">
              <a:spcBef>
                <a:spcPct val="0"/>
              </a:spcBef>
            </a:pPr>
            <a:endParaRPr lang="en-GB" altLang="en-US" sz="900" u="sng" dirty="0" smtClean="0">
              <a:ea typeface="ＭＳ Ｐゴシック" pitchFamily="34" charset="-128"/>
            </a:endParaRPr>
          </a:p>
          <a:p>
            <a:pPr marL="228600" indent="-228600">
              <a:spcBef>
                <a:spcPct val="0"/>
              </a:spcBef>
            </a:pPr>
            <a:r>
              <a:rPr lang="en-GB" altLang="en-US" sz="900" u="sng" dirty="0" smtClean="0">
                <a:ea typeface="ＭＳ Ｐゴシック" pitchFamily="34" charset="-128"/>
              </a:rPr>
              <a:t>Trainer’s role: </a:t>
            </a:r>
          </a:p>
          <a:p>
            <a:pPr marL="228600" indent="-228600">
              <a:buFont typeface="Calibri" pitchFamily="34" charset="0"/>
              <a:buAutoNum type="arabicPeriod"/>
            </a:pPr>
            <a:r>
              <a:rPr lang="en-GB" altLang="en-US" sz="900" dirty="0" smtClean="0">
                <a:ea typeface="ＭＳ Ｐゴシック" pitchFamily="34" charset="-128"/>
              </a:rPr>
              <a:t>To help with the thought process and discussion; and </a:t>
            </a:r>
          </a:p>
          <a:p>
            <a:pPr marL="228600" indent="-228600">
              <a:buFont typeface="Calibri" pitchFamily="34" charset="0"/>
              <a:buAutoNum type="arabicPeriod"/>
            </a:pPr>
            <a:r>
              <a:rPr lang="en-GB" altLang="en-US" sz="900" dirty="0" smtClean="0">
                <a:ea typeface="ＭＳ Ｐゴシック" pitchFamily="34" charset="-128"/>
              </a:rPr>
              <a:t>To highlight how each of the sentences can be linked to the definitions on the previous slide.</a:t>
            </a:r>
          </a:p>
          <a:p>
            <a:pPr marL="228600" indent="-228600"/>
            <a:endParaRPr lang="en-GB" altLang="en-US" sz="900" dirty="0" smtClean="0">
              <a:ea typeface="ＭＳ Ｐゴシック" pitchFamily="34" charset="-128"/>
            </a:endParaRPr>
          </a:p>
        </p:txBody>
      </p:sp>
      <p:sp>
        <p:nvSpPr>
          <p:cNvPr id="307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62562283-9B9F-45A1-96DF-C52F28AE09AA}" type="slidenum">
              <a:rPr lang="fr-FR" altLang="en-US" smtClean="0"/>
              <a:pPr eaLnBrk="1" hangingPunct="1">
                <a:spcBef>
                  <a:spcPct val="0"/>
                </a:spcBef>
              </a:pPr>
              <a:t>7</a:t>
            </a:fld>
            <a:endParaRPr lang="fr-FR"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GB" altLang="en-US" sz="1050" noProof="0" dirty="0" smtClean="0">
                <a:ea typeface="ＭＳ Ｐゴシック" pitchFamily="34" charset="-128"/>
              </a:rPr>
              <a:t>Some strategic guidance documents are available for national coordinators: </a:t>
            </a:r>
          </a:p>
          <a:p>
            <a:pPr marL="171450" indent="-171450">
              <a:buFont typeface="Arial" panose="020B0604020202020204" pitchFamily="34" charset="0"/>
              <a:buChar char="•"/>
            </a:pPr>
            <a:r>
              <a:rPr lang="en-GB" altLang="en-US" sz="1050" i="1" noProof="0" dirty="0" smtClean="0">
                <a:ea typeface="ＭＳ Ｐゴシック" pitchFamily="34" charset="-128"/>
              </a:rPr>
              <a:t>Guidance on waterbird monitoring methodology: Field protocol for waterbird counting</a:t>
            </a:r>
            <a:r>
              <a:rPr lang="en-GB" altLang="en-US" sz="1050" noProof="0" dirty="0" smtClean="0">
                <a:ea typeface="ＭＳ Ｐゴシック" pitchFamily="34" charset="-128"/>
              </a:rPr>
              <a:t>. </a:t>
            </a:r>
            <a:r>
              <a:rPr lang="en-GB" altLang="en-US" sz="1050" noProof="0" dirty="0" smtClean="0">
                <a:ea typeface="ＭＳ Ｐゴシック" pitchFamily="34" charset="-128"/>
                <a:hlinkClick r:id="rId3"/>
              </a:rPr>
              <a:t>http://www.wetlands.org/Portals/0/activeforums_Attach/Protocol_for_waterbird_counting_En.pdf</a:t>
            </a:r>
            <a:endParaRPr lang="en-GB" altLang="en-US" sz="1050" noProof="0" dirty="0" smtClean="0">
              <a:ea typeface="ＭＳ Ｐゴシック" pitchFamily="34" charset="-128"/>
            </a:endParaRPr>
          </a:p>
          <a:p>
            <a:pPr marL="171450" indent="-171450">
              <a:buFont typeface="Arial" panose="020B0604020202020204" pitchFamily="34" charset="0"/>
              <a:buChar char="•"/>
            </a:pPr>
            <a:r>
              <a:rPr lang="en-GB" sz="1050" i="1" noProof="0" dirty="0" smtClean="0"/>
              <a:t>Guide méthodologique pour le suivi des oiseaux d'eau : Protocole de terrain pour le comptage des oiseaux d'eau.</a:t>
            </a:r>
            <a:r>
              <a:rPr lang="en-GB" sz="1050" noProof="0" dirty="0" smtClean="0"/>
              <a:t> </a:t>
            </a:r>
            <a:r>
              <a:rPr lang="en-GB" altLang="en-US" sz="1050" noProof="0" dirty="0" smtClean="0">
                <a:ea typeface="ＭＳ Ｐゴシック" pitchFamily="34" charset="-128"/>
                <a:hlinkClick r:id="rId4"/>
              </a:rPr>
              <a:t>http://www.wetlands.org/LinkClick.aspx?fileticket=cQEmmRINQZ8%3d&amp;tabid=2791&amp;portalid=0&amp;mid=14070</a:t>
            </a:r>
            <a:endParaRPr lang="en-GB" altLang="en-US" sz="1050" noProof="0" dirty="0" smtClean="0">
              <a:ea typeface="ＭＳ Ｐゴシック" pitchFamily="34" charset="-128"/>
            </a:endParaRPr>
          </a:p>
          <a:p>
            <a:endParaRPr lang="en-GB" altLang="en-US" sz="1050" noProof="0" dirty="0" smtClean="0">
              <a:ea typeface="ＭＳ Ｐゴシック" pitchFamily="34" charset="-128"/>
            </a:endParaRPr>
          </a:p>
          <a:p>
            <a:r>
              <a:rPr lang="en-GB" altLang="en-US" sz="1050" noProof="0" dirty="0" smtClean="0">
                <a:ea typeface="ＭＳ Ｐゴシック" pitchFamily="34" charset="-128"/>
              </a:rPr>
              <a:t>Some examples for strategic planning of monitoring framework</a:t>
            </a:r>
            <a:r>
              <a:rPr lang="en-GB" altLang="en-US" sz="1050" u="sng" noProof="0" dirty="0" smtClean="0">
                <a:ea typeface="ＭＳ Ｐゴシック" pitchFamily="34" charset="-128"/>
              </a:rPr>
              <a:t>s</a:t>
            </a:r>
            <a:r>
              <a:rPr lang="en-GB" altLang="en-US" sz="1050" noProof="0" dirty="0" smtClean="0">
                <a:ea typeface="ＭＳ Ｐゴシック" pitchFamily="34" charset="-128"/>
              </a:rPr>
              <a:t> are available in English from the Wadden Sea Flyway Initiative:</a:t>
            </a:r>
          </a:p>
          <a:p>
            <a:pPr marL="171450" indent="-171450">
              <a:buFont typeface="Arial" panose="020B0604020202020204" pitchFamily="34" charset="0"/>
              <a:buChar char="•"/>
            </a:pPr>
            <a:r>
              <a:rPr lang="en-GB" altLang="en-US" sz="1050" i="1" noProof="0" dirty="0" smtClean="0">
                <a:ea typeface="ＭＳ Ｐゴシック" pitchFamily="34" charset="-128"/>
              </a:rPr>
              <a:t>West Africa Monitoring Strategy</a:t>
            </a:r>
            <a:r>
              <a:rPr lang="en-GB" altLang="en-US" sz="1050" noProof="0" dirty="0" smtClean="0">
                <a:ea typeface="ＭＳ Ｐゴシック" pitchFamily="34" charset="-128"/>
              </a:rPr>
              <a:t>: </a:t>
            </a:r>
            <a:r>
              <a:rPr lang="en-GB" altLang="en-US" sz="1050" noProof="0" dirty="0" smtClean="0">
                <a:ea typeface="ＭＳ Ｐゴシック" pitchFamily="34" charset="-128"/>
                <a:hlinkClick r:id="rId5"/>
              </a:rPr>
              <a:t>http://www.waddensea-secretariat.org/sites/default/files/downloads/west_africa_monitoring_strategy.pdf</a:t>
            </a:r>
            <a:endParaRPr lang="en-GB" altLang="en-US" sz="1050" noProof="0" dirty="0" smtClean="0">
              <a:ea typeface="ＭＳ Ｐゴシック" pitchFamily="34" charset="-128"/>
            </a:endParaRPr>
          </a:p>
          <a:p>
            <a:pPr marL="171450" indent="-171450">
              <a:buFont typeface="Arial" panose="020B0604020202020204" pitchFamily="34" charset="0"/>
              <a:buChar char="•"/>
            </a:pPr>
            <a:r>
              <a:rPr lang="en-GB" altLang="en-US" sz="1050" i="1" noProof="0" dirty="0" smtClean="0">
                <a:ea typeface="ＭＳ Ｐゴシック" pitchFamily="34" charset="-128"/>
              </a:rPr>
              <a:t>Integrated monitoring of waterbirds along the East Atlantic Flyway: </a:t>
            </a:r>
            <a:r>
              <a:rPr lang="en-GB" altLang="en-US" sz="1050" noProof="0" dirty="0" smtClean="0">
                <a:ea typeface="ＭＳ Ｐゴシック" pitchFamily="34" charset="-128"/>
                <a:hlinkClick r:id="rId6"/>
              </a:rPr>
              <a:t>http://www.waddensea-secretariat.org/sites/default/files/downloads/flyway_monitoring_plan.pdf</a:t>
            </a:r>
            <a:endParaRPr lang="en-GB" altLang="en-US" sz="1050" noProof="0" dirty="0" smtClean="0">
              <a:ea typeface="ＭＳ Ｐゴシック" pitchFamily="34" charset="-128"/>
            </a:endParaRPr>
          </a:p>
          <a:p>
            <a:pPr marL="171450" indent="-171450">
              <a:buFont typeface="Arial" panose="020B0604020202020204" pitchFamily="34" charset="0"/>
              <a:buChar char="•"/>
            </a:pPr>
            <a:endParaRPr lang="en-GB" altLang="en-US" sz="1050" i="1" noProof="0" dirty="0" smtClean="0">
              <a:ea typeface="ＭＳ Ｐゴシック" pitchFamily="34" charset="-128"/>
            </a:endParaRPr>
          </a:p>
          <a:p>
            <a:r>
              <a:rPr lang="en-GB" sz="1050" noProof="0" dirty="0" smtClean="0">
                <a:ea typeface="ＭＳ Ｐゴシック"/>
              </a:rPr>
              <a:t>Please see also </a:t>
            </a:r>
            <a:r>
              <a:rPr lang="en-GB" sz="1050" b="1" noProof="0" dirty="0" smtClean="0">
                <a:ea typeface="ＭＳ Ｐゴシック"/>
              </a:rPr>
              <a:t>Module 4 - Why count waterbirds?</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A5D85170-E99B-4367-B4F1-48F76F2E6185}" type="slidenum">
              <a:rPr lang="fr-FR" altLang="en-US" smtClean="0"/>
              <a:pPr eaLnBrk="1" hangingPunct="1">
                <a:spcBef>
                  <a:spcPct val="0"/>
                </a:spcBef>
              </a:pPr>
              <a:t>8</a:t>
            </a:fld>
            <a:endParaRPr lang="fr-FR"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The trainer should explain that</a:t>
            </a:r>
            <a:r>
              <a:rPr lang="en-US" altLang="en-US" baseline="0" dirty="0" smtClean="0">
                <a:ea typeface="ＭＳ Ｐゴシック" pitchFamily="34" charset="-128"/>
              </a:rPr>
              <a:t> a</a:t>
            </a:r>
            <a:r>
              <a:rPr lang="en-US" altLang="en-US" dirty="0" smtClean="0">
                <a:ea typeface="ＭＳ Ｐゴシック" pitchFamily="34" charset="-128"/>
              </a:rPr>
              <a:t> site protocol :</a:t>
            </a:r>
          </a:p>
          <a:p>
            <a:pPr marL="171450" indent="-171450">
              <a:buFont typeface="Arial" panose="020B0604020202020204" pitchFamily="34" charset="0"/>
              <a:buChar char="•"/>
            </a:pPr>
            <a:r>
              <a:rPr lang="en-US" altLang="en-US" dirty="0" smtClean="0">
                <a:ea typeface="ＭＳ Ｐゴシック" pitchFamily="34" charset="-128"/>
              </a:rPr>
              <a:t>Is defined by key elements;</a:t>
            </a:r>
          </a:p>
          <a:p>
            <a:pPr marL="171450" indent="-171450">
              <a:buFont typeface="Arial" panose="020B0604020202020204" pitchFamily="34" charset="0"/>
              <a:buChar char="•"/>
            </a:pPr>
            <a:r>
              <a:rPr lang="en-US" altLang="en-US" dirty="0" smtClean="0">
                <a:ea typeface="ＭＳ Ｐゴシック" pitchFamily="34" charset="-128"/>
              </a:rPr>
              <a:t>Is m</a:t>
            </a:r>
            <a:r>
              <a:rPr lang="en-US" altLang="en-US" baseline="0" dirty="0" smtClean="0">
                <a:ea typeface="ＭＳ Ｐゴシック" pitchFamily="34" charset="-128"/>
              </a:rPr>
              <a:t>ainly used for well known sites</a:t>
            </a:r>
            <a:r>
              <a:rPr lang="en-US" altLang="en-US" dirty="0" smtClean="0">
                <a:ea typeface="ＭＳ Ｐゴシック" pitchFamily="34" charset="-128"/>
              </a:rPr>
              <a:t> such as protected areas </a:t>
            </a:r>
            <a:r>
              <a:rPr lang="en-US" dirty="0"/>
              <a:t>where </a:t>
            </a:r>
            <a:r>
              <a:rPr lang="en-US" dirty="0" smtClean="0"/>
              <a:t>they are feasible and replicable.</a:t>
            </a:r>
            <a:endParaRPr lang="en-US" altLang="en-US" baseline="0" dirty="0" smtClean="0">
              <a:ea typeface="ＭＳ Ｐゴシック" pitchFamily="34" charset="-128"/>
            </a:endParaRPr>
          </a:p>
          <a:p>
            <a:endParaRPr lang="en-US" altLang="en-US" dirty="0" smtClean="0">
              <a:solidFill>
                <a:srgbClr val="FF0000"/>
              </a:solidFill>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9ECE6DC-F6EC-4839-8C68-D24FF5849022}" type="slidenum">
              <a:rPr lang="fr-FR" altLang="en-US" smtClean="0"/>
              <a:pPr eaLnBrk="1" hangingPunct="1">
                <a:spcBef>
                  <a:spcPct val="0"/>
                </a:spcBef>
              </a:pPr>
              <a:t>9</a:t>
            </a:fld>
            <a:endParaRPr lang="fr-FR"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lvl1pPr>
              <a:defRPr sz="2800"/>
            </a:lvl1pPr>
          </a:lstStyle>
          <a:p>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F17279E-F23D-4887-B253-F0D4B58DA32F}" type="datetime1">
              <a:rPr lang="fr-FR" altLang="en-US"/>
              <a:pPr>
                <a:defRPr/>
              </a:pPr>
              <a:t>06/10/2015</a:t>
            </a:fld>
            <a:endParaRPr lang="fr-FR" alt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97771029-5E4C-4D1D-96F3-DD909426973D}" type="slidenum">
              <a:rPr lang="fr-FR" altLang="en-US"/>
              <a:pPr>
                <a:defRPr/>
              </a:pPr>
              <a:t>‹N°›</a:t>
            </a:fld>
            <a:endParaRPr lang="fr-FR" altLang="en-US" dirty="0"/>
          </a:p>
        </p:txBody>
      </p:sp>
    </p:spTree>
    <p:extLst>
      <p:ext uri="{BB962C8B-B14F-4D97-AF65-F5344CB8AC3E}">
        <p14:creationId xmlns:p14="http://schemas.microsoft.com/office/powerpoint/2010/main" val="1269509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24C88772-7768-4213-9AB6-31529B2ECF06}" type="datetime1">
              <a:rPr lang="fr-FR" altLang="en-US"/>
              <a:pPr>
                <a:defRPr/>
              </a:pPr>
              <a:t>06/10/2015</a:t>
            </a:fld>
            <a:endParaRPr lang="fr-FR" alt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651E1BA8-7187-42EE-9B65-54500C286AF6}" type="slidenum">
              <a:rPr lang="fr-FR" altLang="en-US"/>
              <a:pPr>
                <a:defRPr/>
              </a:pPr>
              <a:t>‹N°›</a:t>
            </a:fld>
            <a:endParaRPr lang="fr-FR" altLang="en-US" dirty="0"/>
          </a:p>
        </p:txBody>
      </p:sp>
    </p:spTree>
    <p:extLst>
      <p:ext uri="{BB962C8B-B14F-4D97-AF65-F5344CB8AC3E}">
        <p14:creationId xmlns:p14="http://schemas.microsoft.com/office/powerpoint/2010/main" val="1037783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D167193-469C-428C-B259-20C464485ED0}" type="datetime1">
              <a:rPr lang="fr-FR" altLang="en-US"/>
              <a:pPr>
                <a:defRPr/>
              </a:pPr>
              <a:t>06/10/2015</a:t>
            </a:fld>
            <a:endParaRPr lang="fr-FR" alt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6D1B2099-87D3-4038-8F4B-6FA8627859A5}" type="slidenum">
              <a:rPr lang="fr-FR" altLang="en-US"/>
              <a:pPr>
                <a:defRPr/>
              </a:pPr>
              <a:t>‹N°›</a:t>
            </a:fld>
            <a:endParaRPr lang="fr-FR" altLang="en-US" dirty="0"/>
          </a:p>
        </p:txBody>
      </p:sp>
    </p:spTree>
    <p:extLst>
      <p:ext uri="{BB962C8B-B14F-4D97-AF65-F5344CB8AC3E}">
        <p14:creationId xmlns:p14="http://schemas.microsoft.com/office/powerpoint/2010/main" val="4158629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4" name="Groupe 7"/>
          <p:cNvGrpSpPr>
            <a:grpSpLocks/>
          </p:cNvGrpSpPr>
          <p:nvPr userDrawn="1"/>
        </p:nvGrpSpPr>
        <p:grpSpPr bwMode="auto">
          <a:xfrm>
            <a:off x="0" y="0"/>
            <a:ext cx="9144000" cy="417513"/>
            <a:chOff x="0" y="-45079"/>
            <a:chExt cx="9144000" cy="418058"/>
          </a:xfrm>
        </p:grpSpPr>
        <p:sp>
          <p:nvSpPr>
            <p:cNvPr id="5" name="Titre 1"/>
            <p:cNvSpPr txBox="1">
              <a:spLocks/>
            </p:cNvSpPr>
            <p:nvPr/>
          </p:nvSpPr>
          <p:spPr bwMode="auto">
            <a:xfrm>
              <a:off x="0" y="-45079"/>
              <a:ext cx="8229600"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1433513" algn="l"/>
                </a:tabLst>
                <a:defRPr sz="2400">
                  <a:solidFill>
                    <a:schemeClr val="tx1"/>
                  </a:solidFill>
                  <a:latin typeface="Arial" pitchFamily="34" charset="0"/>
                  <a:ea typeface="ＭＳ Ｐゴシック" pitchFamily="34" charset="-128"/>
                </a:defRPr>
              </a:lvl1pPr>
              <a:lvl2pPr marL="742950" indent="-285750" eaLnBrk="0" hangingPunct="0">
                <a:tabLst>
                  <a:tab pos="1433513" algn="l"/>
                </a:tabLst>
                <a:defRPr sz="2400">
                  <a:solidFill>
                    <a:schemeClr val="tx1"/>
                  </a:solidFill>
                  <a:latin typeface="Arial" pitchFamily="34" charset="0"/>
                  <a:ea typeface="ＭＳ Ｐゴシック" pitchFamily="34" charset="-128"/>
                </a:defRPr>
              </a:lvl2pPr>
              <a:lvl3pPr marL="1143000" indent="-228600" eaLnBrk="0" hangingPunct="0">
                <a:tabLst>
                  <a:tab pos="1433513" algn="l"/>
                </a:tabLst>
                <a:defRPr sz="2400">
                  <a:solidFill>
                    <a:schemeClr val="tx1"/>
                  </a:solidFill>
                  <a:latin typeface="Arial" pitchFamily="34" charset="0"/>
                  <a:ea typeface="ＭＳ Ｐゴシック" pitchFamily="34" charset="-128"/>
                </a:defRPr>
              </a:lvl3pPr>
              <a:lvl4pPr marL="1600200" indent="-228600" eaLnBrk="0" hangingPunct="0">
                <a:tabLst>
                  <a:tab pos="1433513" algn="l"/>
                </a:tabLst>
                <a:defRPr sz="2400">
                  <a:solidFill>
                    <a:schemeClr val="tx1"/>
                  </a:solidFill>
                  <a:latin typeface="Arial" pitchFamily="34" charset="0"/>
                  <a:ea typeface="ＭＳ Ｐゴシック" pitchFamily="34" charset="-128"/>
                </a:defRPr>
              </a:lvl4pPr>
              <a:lvl5pPr marL="2057400" indent="-228600" eaLnBrk="0" hangingPunct="0">
                <a:tabLst>
                  <a:tab pos="143351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9pPr>
            </a:lstStyle>
            <a:p>
              <a:pPr eaLnBrk="1" hangingPunct="1">
                <a:defRPr/>
              </a:pPr>
              <a:r>
                <a:rPr lang="en-GB" altLang="en-US" sz="1600" noProof="0" dirty="0" smtClean="0">
                  <a:solidFill>
                    <a:schemeClr val="tx2"/>
                  </a:solidFill>
                  <a:latin typeface="Arial Black" pitchFamily="34" charset="0"/>
                </a:rPr>
                <a:t>Module 8</a:t>
              </a:r>
              <a:r>
                <a:rPr lang="en-GB" altLang="en-US" sz="1600" noProof="0" dirty="0" smtClean="0">
                  <a:solidFill>
                    <a:schemeClr val="tx2"/>
                  </a:solidFill>
                  <a:latin typeface="Calibri" pitchFamily="34" charset="0"/>
                </a:rPr>
                <a:t> </a:t>
              </a:r>
              <a:r>
                <a:rPr lang="en-GB" altLang="en-US" sz="2000" noProof="0" dirty="0" smtClean="0">
                  <a:solidFill>
                    <a:schemeClr val="tx2"/>
                  </a:solidFill>
                  <a:latin typeface="Calibri" pitchFamily="34" charset="0"/>
                </a:rPr>
                <a:t>– From counting to monitoring</a:t>
              </a:r>
            </a:p>
          </p:txBody>
        </p:sp>
        <p:cxnSp>
          <p:nvCxnSpPr>
            <p:cNvPr id="6" name="Connecteur droit 5"/>
            <p:cNvCxnSpPr/>
            <p:nvPr/>
          </p:nvCxnSpPr>
          <p:spPr>
            <a:xfrm>
              <a:off x="0" y="36026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2" name="Titre 1"/>
          <p:cNvSpPr>
            <a:spLocks noGrp="1"/>
          </p:cNvSpPr>
          <p:nvPr>
            <p:ph type="title"/>
          </p:nvPr>
        </p:nvSpPr>
        <p:spPr/>
        <p:txBody>
          <a:bodyPr/>
          <a:lstStyle>
            <a:lvl1pPr>
              <a:defRPr sz="2800">
                <a:solidFill>
                  <a:schemeClr val="tx2"/>
                </a:solidFill>
                <a:latin typeface="Arial Black" pitchFamily="34" charset="0"/>
              </a:defRPr>
            </a:lvl1p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lvl1pPr marL="3175" indent="-3175">
              <a:buNone/>
              <a:defRPr sz="2800"/>
            </a:lvl1pPr>
            <a:lvl2pPr marL="200025" indent="-200025">
              <a:buFont typeface="Arial" pitchFamily="34" charset="0"/>
              <a:buChar char="•"/>
              <a:defRPr/>
            </a:lvl2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Espace réservé de la date 3"/>
          <p:cNvSpPr>
            <a:spLocks noGrp="1"/>
          </p:cNvSpPr>
          <p:nvPr>
            <p:ph type="dt" sz="half" idx="10"/>
          </p:nvPr>
        </p:nvSpPr>
        <p:spPr/>
        <p:txBody>
          <a:bodyPr/>
          <a:lstStyle>
            <a:lvl1pPr>
              <a:defRPr/>
            </a:lvl1pPr>
          </a:lstStyle>
          <a:p>
            <a:pPr>
              <a:defRPr/>
            </a:pPr>
            <a:fld id="{FA6EDAA5-35D1-4509-BBF8-659A8A286206}" type="datetime1">
              <a:rPr lang="fr-FR" altLang="en-US"/>
              <a:pPr>
                <a:defRPr/>
              </a:pPr>
              <a:t>06/10/2015</a:t>
            </a:fld>
            <a:endParaRPr lang="fr-FR" altLang="en-US"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BBE7FD9F-40BF-47FD-B54A-33980AB43AA6}" type="slidenum">
              <a:rPr lang="fr-FR" altLang="en-US"/>
              <a:pPr>
                <a:defRPr/>
              </a:pPr>
              <a:t>‹N°›</a:t>
            </a:fld>
            <a:endParaRPr lang="fr-FR" altLang="en-US" dirty="0"/>
          </a:p>
        </p:txBody>
      </p:sp>
    </p:spTree>
    <p:extLst>
      <p:ext uri="{BB962C8B-B14F-4D97-AF65-F5344CB8AC3E}">
        <p14:creationId xmlns:p14="http://schemas.microsoft.com/office/powerpoint/2010/main" val="2898064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1A3FCF2-8F20-4215-A542-878073ED3BA9}" type="datetime1">
              <a:rPr lang="fr-FR" altLang="en-US"/>
              <a:pPr>
                <a:defRPr/>
              </a:pPr>
              <a:t>06/10/2015</a:t>
            </a:fld>
            <a:endParaRPr lang="fr-FR" altLang="en-US"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69EDBC8E-81EB-4D3E-9DFA-00FB4E6C2EF3}" type="slidenum">
              <a:rPr lang="fr-FR" altLang="en-US"/>
              <a:pPr>
                <a:defRPr/>
              </a:pPr>
              <a:t>‹N°›</a:t>
            </a:fld>
            <a:endParaRPr lang="fr-FR" altLang="en-US" dirty="0"/>
          </a:p>
        </p:txBody>
      </p:sp>
    </p:spTree>
    <p:extLst>
      <p:ext uri="{BB962C8B-B14F-4D97-AF65-F5344CB8AC3E}">
        <p14:creationId xmlns:p14="http://schemas.microsoft.com/office/powerpoint/2010/main" val="412822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noProof="0" dirty="0" err="1" smtClean="0"/>
              <a:t>Cliquez</a:t>
            </a:r>
            <a:r>
              <a:rPr lang="en-GB" noProof="0" dirty="0" smtClean="0"/>
              <a:t> pour modifier le style du titre</a:t>
            </a:r>
            <a:endParaRPr lang="en-GB" noProof="0" dirty="0"/>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Cliquez</a:t>
            </a:r>
            <a:r>
              <a:rPr lang="en-GB" noProof="0" dirty="0" smtClean="0"/>
              <a:t> pour modifier les styles du </a:t>
            </a:r>
            <a:r>
              <a:rPr lang="en-GB" noProof="0" dirty="0" err="1" smtClean="0"/>
              <a:t>texte</a:t>
            </a:r>
            <a:r>
              <a:rPr lang="en-GB" noProof="0" dirty="0" smtClean="0"/>
              <a:t> du masque</a:t>
            </a:r>
          </a:p>
          <a:p>
            <a:pPr lvl="1"/>
            <a:r>
              <a:rPr lang="en-GB" noProof="0" dirty="0" err="1" smtClean="0"/>
              <a:t>Deuxième</a:t>
            </a:r>
            <a:r>
              <a:rPr lang="en-GB" noProof="0" dirty="0" smtClean="0"/>
              <a:t> </a:t>
            </a:r>
            <a:r>
              <a:rPr lang="en-GB" noProof="0" dirty="0" err="1" smtClean="0"/>
              <a:t>niveau</a:t>
            </a:r>
            <a:endParaRPr lang="en-GB" noProof="0" dirty="0" smtClean="0"/>
          </a:p>
          <a:p>
            <a:pPr lvl="2"/>
            <a:r>
              <a:rPr lang="en-GB" noProof="0" dirty="0" err="1" smtClean="0"/>
              <a:t>Troisième</a:t>
            </a:r>
            <a:r>
              <a:rPr lang="en-GB" noProof="0" dirty="0" smtClean="0"/>
              <a:t> </a:t>
            </a:r>
            <a:r>
              <a:rPr lang="en-GB" noProof="0" dirty="0" err="1" smtClean="0"/>
              <a:t>niveau</a:t>
            </a:r>
            <a:endParaRPr lang="en-GB" noProof="0" dirty="0" smtClean="0"/>
          </a:p>
          <a:p>
            <a:pPr lvl="3"/>
            <a:r>
              <a:rPr lang="en-GB" noProof="0" dirty="0" err="1" smtClean="0"/>
              <a:t>Quatrième</a:t>
            </a:r>
            <a:r>
              <a:rPr lang="en-GB" noProof="0" dirty="0" smtClean="0"/>
              <a:t> </a:t>
            </a:r>
            <a:r>
              <a:rPr lang="en-GB" noProof="0" dirty="0" err="1" smtClean="0"/>
              <a:t>niveau</a:t>
            </a:r>
            <a:endParaRPr lang="en-GB" noProof="0" dirty="0" smtClean="0"/>
          </a:p>
          <a:p>
            <a:pPr lvl="4"/>
            <a:r>
              <a:rPr lang="en-GB" noProof="0" dirty="0" err="1" smtClean="0"/>
              <a:t>Cinquième</a:t>
            </a:r>
            <a:r>
              <a:rPr lang="en-GB" noProof="0" dirty="0" smtClean="0"/>
              <a:t> </a:t>
            </a:r>
            <a:r>
              <a:rPr lang="en-GB" noProof="0" dirty="0" err="1" smtClean="0"/>
              <a:t>niveau</a:t>
            </a:r>
            <a:endParaRPr lang="en-GB" noProof="0"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smtClean="0"/>
              <a:t>Cliquez</a:t>
            </a:r>
            <a:r>
              <a:rPr lang="en-GB" noProof="0" dirty="0" smtClean="0"/>
              <a:t> pour modifier les styles du </a:t>
            </a:r>
            <a:r>
              <a:rPr lang="en-GB" noProof="0" dirty="0" err="1" smtClean="0"/>
              <a:t>texte</a:t>
            </a:r>
            <a:r>
              <a:rPr lang="en-GB" noProof="0" dirty="0" smtClean="0"/>
              <a:t> du masque</a:t>
            </a:r>
          </a:p>
          <a:p>
            <a:pPr lvl="1"/>
            <a:r>
              <a:rPr lang="en-GB" noProof="0" dirty="0" err="1" smtClean="0"/>
              <a:t>Deuxième</a:t>
            </a:r>
            <a:r>
              <a:rPr lang="en-GB" noProof="0" dirty="0" smtClean="0"/>
              <a:t> </a:t>
            </a:r>
            <a:r>
              <a:rPr lang="en-GB" noProof="0" dirty="0" err="1" smtClean="0"/>
              <a:t>niveau</a:t>
            </a:r>
            <a:endParaRPr lang="en-GB" noProof="0" dirty="0" smtClean="0"/>
          </a:p>
          <a:p>
            <a:pPr lvl="2"/>
            <a:r>
              <a:rPr lang="en-GB" noProof="0" dirty="0" err="1" smtClean="0"/>
              <a:t>Troisième</a:t>
            </a:r>
            <a:r>
              <a:rPr lang="en-GB" noProof="0" dirty="0" smtClean="0"/>
              <a:t> </a:t>
            </a:r>
            <a:r>
              <a:rPr lang="en-GB" noProof="0" dirty="0" err="1" smtClean="0"/>
              <a:t>niveau</a:t>
            </a:r>
            <a:endParaRPr lang="en-GB" noProof="0" dirty="0" smtClean="0"/>
          </a:p>
          <a:p>
            <a:pPr lvl="3"/>
            <a:r>
              <a:rPr lang="en-GB" noProof="0" dirty="0" err="1" smtClean="0"/>
              <a:t>Quatrième</a:t>
            </a:r>
            <a:r>
              <a:rPr lang="en-GB" noProof="0" dirty="0" smtClean="0"/>
              <a:t> </a:t>
            </a:r>
            <a:r>
              <a:rPr lang="en-GB" noProof="0" dirty="0" err="1" smtClean="0"/>
              <a:t>niveau</a:t>
            </a:r>
            <a:endParaRPr lang="en-GB" noProof="0" dirty="0" smtClean="0"/>
          </a:p>
          <a:p>
            <a:pPr lvl="4"/>
            <a:r>
              <a:rPr lang="en-GB" noProof="0" dirty="0" err="1" smtClean="0"/>
              <a:t>Cinquième</a:t>
            </a:r>
            <a:r>
              <a:rPr lang="en-GB" noProof="0" dirty="0" smtClean="0"/>
              <a:t> </a:t>
            </a:r>
            <a:r>
              <a:rPr lang="en-GB" noProof="0" dirty="0" err="1" smtClean="0"/>
              <a:t>niveau</a:t>
            </a:r>
            <a:endParaRPr lang="en-GB" noProof="0" dirty="0"/>
          </a:p>
        </p:txBody>
      </p:sp>
      <p:sp>
        <p:nvSpPr>
          <p:cNvPr id="5" name="Espace réservé de la date 3"/>
          <p:cNvSpPr>
            <a:spLocks noGrp="1"/>
          </p:cNvSpPr>
          <p:nvPr>
            <p:ph type="dt" sz="half" idx="10"/>
          </p:nvPr>
        </p:nvSpPr>
        <p:spPr/>
        <p:txBody>
          <a:bodyPr/>
          <a:lstStyle>
            <a:lvl1pPr>
              <a:defRPr/>
            </a:lvl1pPr>
          </a:lstStyle>
          <a:p>
            <a:pPr>
              <a:defRPr/>
            </a:pPr>
            <a:fld id="{830554F0-7425-4615-8A6C-5958D0B544FD}" type="datetime1">
              <a:rPr lang="en-GB" altLang="en-US" noProof="0" smtClean="0"/>
              <a:pPr>
                <a:defRPr/>
              </a:pPr>
              <a:t>06/10/2015</a:t>
            </a:fld>
            <a:endParaRPr lang="en-GB" altLang="en-US" noProof="0" dirty="0"/>
          </a:p>
        </p:txBody>
      </p:sp>
      <p:sp>
        <p:nvSpPr>
          <p:cNvPr id="6" name="Espace réservé du pied de page 4"/>
          <p:cNvSpPr>
            <a:spLocks noGrp="1"/>
          </p:cNvSpPr>
          <p:nvPr>
            <p:ph type="ftr" sz="quarter" idx="11"/>
          </p:nvPr>
        </p:nvSpPr>
        <p:spPr/>
        <p:txBody>
          <a:bodyPr/>
          <a:lstStyle>
            <a:lvl1pPr>
              <a:defRPr/>
            </a:lvl1pPr>
          </a:lstStyle>
          <a:p>
            <a:pPr>
              <a:defRPr/>
            </a:pPr>
            <a:endParaRPr lang="en-GB" noProof="0" dirty="0"/>
          </a:p>
        </p:txBody>
      </p:sp>
      <p:sp>
        <p:nvSpPr>
          <p:cNvPr id="7" name="Espace réservé du numéro de diapositive 5"/>
          <p:cNvSpPr>
            <a:spLocks noGrp="1"/>
          </p:cNvSpPr>
          <p:nvPr>
            <p:ph type="sldNum" sz="quarter" idx="12"/>
          </p:nvPr>
        </p:nvSpPr>
        <p:spPr/>
        <p:txBody>
          <a:bodyPr/>
          <a:lstStyle>
            <a:lvl1pPr>
              <a:defRPr/>
            </a:lvl1pPr>
          </a:lstStyle>
          <a:p>
            <a:pPr>
              <a:defRPr/>
            </a:pPr>
            <a:fld id="{6B8E56DF-6F97-45A1-85DE-7ED44AB8BC55}" type="slidenum">
              <a:rPr lang="en-GB" altLang="en-US" noProof="0" smtClean="0"/>
              <a:pPr>
                <a:defRPr/>
              </a:pPr>
              <a:t>‹N°›</a:t>
            </a:fld>
            <a:endParaRPr lang="en-GB" altLang="en-US" noProof="0" dirty="0"/>
          </a:p>
        </p:txBody>
      </p:sp>
      <p:grpSp>
        <p:nvGrpSpPr>
          <p:cNvPr id="11" name="Groupe 7"/>
          <p:cNvGrpSpPr>
            <a:grpSpLocks/>
          </p:cNvGrpSpPr>
          <p:nvPr userDrawn="1"/>
        </p:nvGrpSpPr>
        <p:grpSpPr bwMode="auto">
          <a:xfrm>
            <a:off x="0" y="0"/>
            <a:ext cx="9144000" cy="417513"/>
            <a:chOff x="0" y="-45079"/>
            <a:chExt cx="9144000" cy="418058"/>
          </a:xfrm>
        </p:grpSpPr>
        <p:sp>
          <p:nvSpPr>
            <p:cNvPr id="12" name="Titre 1"/>
            <p:cNvSpPr txBox="1">
              <a:spLocks/>
            </p:cNvSpPr>
            <p:nvPr/>
          </p:nvSpPr>
          <p:spPr bwMode="auto">
            <a:xfrm>
              <a:off x="0" y="-45079"/>
              <a:ext cx="8229600"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1433513" algn="l"/>
                </a:tabLst>
                <a:defRPr sz="2400">
                  <a:solidFill>
                    <a:schemeClr val="tx1"/>
                  </a:solidFill>
                  <a:latin typeface="Arial" pitchFamily="34" charset="0"/>
                  <a:ea typeface="ＭＳ Ｐゴシック" pitchFamily="34" charset="-128"/>
                </a:defRPr>
              </a:lvl1pPr>
              <a:lvl2pPr marL="742950" indent="-285750" eaLnBrk="0" hangingPunct="0">
                <a:tabLst>
                  <a:tab pos="1433513" algn="l"/>
                </a:tabLst>
                <a:defRPr sz="2400">
                  <a:solidFill>
                    <a:schemeClr val="tx1"/>
                  </a:solidFill>
                  <a:latin typeface="Arial" pitchFamily="34" charset="0"/>
                  <a:ea typeface="ＭＳ Ｐゴシック" pitchFamily="34" charset="-128"/>
                </a:defRPr>
              </a:lvl2pPr>
              <a:lvl3pPr marL="1143000" indent="-228600" eaLnBrk="0" hangingPunct="0">
                <a:tabLst>
                  <a:tab pos="1433513" algn="l"/>
                </a:tabLst>
                <a:defRPr sz="2400">
                  <a:solidFill>
                    <a:schemeClr val="tx1"/>
                  </a:solidFill>
                  <a:latin typeface="Arial" pitchFamily="34" charset="0"/>
                  <a:ea typeface="ＭＳ Ｐゴシック" pitchFamily="34" charset="-128"/>
                </a:defRPr>
              </a:lvl3pPr>
              <a:lvl4pPr marL="1600200" indent="-228600" eaLnBrk="0" hangingPunct="0">
                <a:tabLst>
                  <a:tab pos="1433513" algn="l"/>
                </a:tabLst>
                <a:defRPr sz="2400">
                  <a:solidFill>
                    <a:schemeClr val="tx1"/>
                  </a:solidFill>
                  <a:latin typeface="Arial" pitchFamily="34" charset="0"/>
                  <a:ea typeface="ＭＳ Ｐゴシック" pitchFamily="34" charset="-128"/>
                </a:defRPr>
              </a:lvl4pPr>
              <a:lvl5pPr marL="2057400" indent="-228600" eaLnBrk="0" hangingPunct="0">
                <a:tabLst>
                  <a:tab pos="143351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9pPr>
            </a:lstStyle>
            <a:p>
              <a:pPr eaLnBrk="1" hangingPunct="1">
                <a:defRPr/>
              </a:pPr>
              <a:r>
                <a:rPr lang="en-GB" altLang="en-US" sz="1600" noProof="0" dirty="0" smtClean="0">
                  <a:solidFill>
                    <a:schemeClr val="tx2"/>
                  </a:solidFill>
                  <a:latin typeface="Arial Black" pitchFamily="34" charset="0"/>
                </a:rPr>
                <a:t>Module 8</a:t>
              </a:r>
              <a:r>
                <a:rPr lang="en-GB" altLang="en-US" sz="1600" noProof="0" dirty="0" smtClean="0">
                  <a:solidFill>
                    <a:schemeClr val="tx2"/>
                  </a:solidFill>
                  <a:latin typeface="Calibri" pitchFamily="34" charset="0"/>
                </a:rPr>
                <a:t> </a:t>
              </a:r>
              <a:r>
                <a:rPr lang="en-GB" altLang="en-US" sz="2000" noProof="0" dirty="0" smtClean="0">
                  <a:solidFill>
                    <a:schemeClr val="tx2"/>
                  </a:solidFill>
                  <a:latin typeface="Calibri" pitchFamily="34" charset="0"/>
                </a:rPr>
                <a:t>– From counting to monitoring</a:t>
              </a:r>
            </a:p>
          </p:txBody>
        </p:sp>
        <p:cxnSp>
          <p:nvCxnSpPr>
            <p:cNvPr id="13" name="Connecteur droit 12"/>
            <p:cNvCxnSpPr/>
            <p:nvPr/>
          </p:nvCxnSpPr>
          <p:spPr>
            <a:xfrm>
              <a:off x="0" y="36026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425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GB" noProof="0" dirty="0" err="1" smtClean="0"/>
              <a:t>Cliquez</a:t>
            </a:r>
            <a:r>
              <a:rPr lang="en-GB" noProof="0" dirty="0" smtClean="0"/>
              <a:t> pour modifier le style du titre</a:t>
            </a:r>
            <a:endParaRPr lang="en-GB" noProof="0"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smtClean="0"/>
              <a:t>Cliquez</a:t>
            </a:r>
            <a:r>
              <a:rPr lang="en-GB" noProof="0" dirty="0" smtClean="0"/>
              <a:t> pour modifier les styles du </a:t>
            </a:r>
            <a:r>
              <a:rPr lang="en-GB" noProof="0" dirty="0" err="1" smtClean="0"/>
              <a:t>texte</a:t>
            </a:r>
            <a:r>
              <a:rPr lang="en-GB" noProof="0" dirty="0" smtClean="0"/>
              <a:t>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smtClean="0"/>
              <a:t>Cliquez</a:t>
            </a:r>
            <a:r>
              <a:rPr lang="en-GB" noProof="0" dirty="0" smtClean="0"/>
              <a:t> pour modifier les styles du </a:t>
            </a:r>
            <a:r>
              <a:rPr lang="en-GB" noProof="0" dirty="0" err="1" smtClean="0"/>
              <a:t>texte</a:t>
            </a:r>
            <a:r>
              <a:rPr lang="en-GB" noProof="0" dirty="0" smtClean="0"/>
              <a:t> du masque</a:t>
            </a:r>
          </a:p>
          <a:p>
            <a:pPr lvl="1"/>
            <a:r>
              <a:rPr lang="en-GB" noProof="0" dirty="0" err="1" smtClean="0"/>
              <a:t>Deuxième</a:t>
            </a:r>
            <a:r>
              <a:rPr lang="en-GB" noProof="0" dirty="0" smtClean="0"/>
              <a:t> </a:t>
            </a:r>
            <a:r>
              <a:rPr lang="en-GB" noProof="0" dirty="0" err="1" smtClean="0"/>
              <a:t>niveau</a:t>
            </a:r>
            <a:endParaRPr lang="en-GB" noProof="0" dirty="0" smtClean="0"/>
          </a:p>
          <a:p>
            <a:pPr lvl="2"/>
            <a:r>
              <a:rPr lang="en-GB" noProof="0" dirty="0" err="1" smtClean="0"/>
              <a:t>Troisième</a:t>
            </a:r>
            <a:r>
              <a:rPr lang="en-GB" noProof="0" dirty="0" smtClean="0"/>
              <a:t> </a:t>
            </a:r>
            <a:r>
              <a:rPr lang="en-GB" noProof="0" dirty="0" err="1" smtClean="0"/>
              <a:t>niveau</a:t>
            </a:r>
            <a:endParaRPr lang="en-GB" noProof="0" dirty="0" smtClean="0"/>
          </a:p>
          <a:p>
            <a:pPr lvl="3"/>
            <a:r>
              <a:rPr lang="en-GB" noProof="0" dirty="0" err="1" smtClean="0"/>
              <a:t>Quatrième</a:t>
            </a:r>
            <a:r>
              <a:rPr lang="en-GB" noProof="0" dirty="0" smtClean="0"/>
              <a:t> </a:t>
            </a:r>
            <a:r>
              <a:rPr lang="en-GB" noProof="0" dirty="0" err="1" smtClean="0"/>
              <a:t>niveau</a:t>
            </a:r>
            <a:endParaRPr lang="en-GB" noProof="0" dirty="0" smtClean="0"/>
          </a:p>
          <a:p>
            <a:pPr lvl="4"/>
            <a:r>
              <a:rPr lang="en-GB" noProof="0" dirty="0" err="1" smtClean="0"/>
              <a:t>Cinquième</a:t>
            </a:r>
            <a:r>
              <a:rPr lang="en-GB" noProof="0" dirty="0" smtClean="0"/>
              <a:t> </a:t>
            </a:r>
            <a:r>
              <a:rPr lang="en-GB" noProof="0" dirty="0" err="1" smtClean="0"/>
              <a:t>niveau</a:t>
            </a:r>
            <a:endParaRPr lang="en-GB" noProof="0"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smtClean="0"/>
              <a:t>Cliquez</a:t>
            </a:r>
            <a:r>
              <a:rPr lang="en-GB" noProof="0" dirty="0" smtClean="0"/>
              <a:t> pour modifier les styles du </a:t>
            </a:r>
            <a:r>
              <a:rPr lang="en-GB" noProof="0" dirty="0" err="1" smtClean="0"/>
              <a:t>texte</a:t>
            </a:r>
            <a:r>
              <a:rPr lang="en-GB" noProof="0" dirty="0" smtClean="0"/>
              <a:t>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smtClean="0"/>
              <a:t>Cliquez</a:t>
            </a:r>
            <a:r>
              <a:rPr lang="en-GB" noProof="0" dirty="0" smtClean="0"/>
              <a:t> pour modifier les styles du </a:t>
            </a:r>
            <a:r>
              <a:rPr lang="en-GB" noProof="0" dirty="0" err="1" smtClean="0"/>
              <a:t>texte</a:t>
            </a:r>
            <a:r>
              <a:rPr lang="en-GB" noProof="0" dirty="0" smtClean="0"/>
              <a:t> du masque</a:t>
            </a:r>
          </a:p>
          <a:p>
            <a:pPr lvl="1"/>
            <a:r>
              <a:rPr lang="en-GB" noProof="0" dirty="0" err="1" smtClean="0"/>
              <a:t>Deuxième</a:t>
            </a:r>
            <a:r>
              <a:rPr lang="en-GB" noProof="0" dirty="0" smtClean="0"/>
              <a:t> </a:t>
            </a:r>
            <a:r>
              <a:rPr lang="en-GB" noProof="0" dirty="0" err="1" smtClean="0"/>
              <a:t>niveau</a:t>
            </a:r>
            <a:endParaRPr lang="en-GB" noProof="0" dirty="0" smtClean="0"/>
          </a:p>
          <a:p>
            <a:pPr lvl="2"/>
            <a:r>
              <a:rPr lang="en-GB" noProof="0" dirty="0" err="1" smtClean="0"/>
              <a:t>Troisième</a:t>
            </a:r>
            <a:r>
              <a:rPr lang="en-GB" noProof="0" dirty="0" smtClean="0"/>
              <a:t> </a:t>
            </a:r>
            <a:r>
              <a:rPr lang="en-GB" noProof="0" dirty="0" err="1" smtClean="0"/>
              <a:t>niveau</a:t>
            </a:r>
            <a:endParaRPr lang="en-GB" noProof="0" dirty="0" smtClean="0"/>
          </a:p>
          <a:p>
            <a:pPr lvl="3"/>
            <a:r>
              <a:rPr lang="en-GB" noProof="0" dirty="0" err="1" smtClean="0"/>
              <a:t>Quatrième</a:t>
            </a:r>
            <a:r>
              <a:rPr lang="en-GB" noProof="0" dirty="0" smtClean="0"/>
              <a:t> </a:t>
            </a:r>
            <a:r>
              <a:rPr lang="en-GB" noProof="0" dirty="0" err="1" smtClean="0"/>
              <a:t>niveau</a:t>
            </a:r>
            <a:endParaRPr lang="en-GB" noProof="0" dirty="0" smtClean="0"/>
          </a:p>
          <a:p>
            <a:pPr lvl="4"/>
            <a:r>
              <a:rPr lang="en-GB" noProof="0" dirty="0" err="1" smtClean="0"/>
              <a:t>Cinquième</a:t>
            </a:r>
            <a:r>
              <a:rPr lang="en-GB" noProof="0" dirty="0" smtClean="0"/>
              <a:t> </a:t>
            </a:r>
            <a:r>
              <a:rPr lang="en-GB" noProof="0" dirty="0" err="1" smtClean="0"/>
              <a:t>niveau</a:t>
            </a:r>
            <a:endParaRPr lang="en-GB" noProof="0" dirty="0"/>
          </a:p>
        </p:txBody>
      </p:sp>
      <p:sp>
        <p:nvSpPr>
          <p:cNvPr id="7" name="Espace réservé de la date 3"/>
          <p:cNvSpPr>
            <a:spLocks noGrp="1"/>
          </p:cNvSpPr>
          <p:nvPr>
            <p:ph type="dt" sz="half" idx="10"/>
          </p:nvPr>
        </p:nvSpPr>
        <p:spPr/>
        <p:txBody>
          <a:bodyPr/>
          <a:lstStyle>
            <a:lvl1pPr>
              <a:defRPr/>
            </a:lvl1pPr>
          </a:lstStyle>
          <a:p>
            <a:pPr>
              <a:defRPr/>
            </a:pPr>
            <a:fld id="{4BD12C56-288B-4A1D-B460-68916510DDBA}" type="datetime1">
              <a:rPr lang="en-GB" altLang="en-US" noProof="0" smtClean="0"/>
              <a:pPr>
                <a:defRPr/>
              </a:pPr>
              <a:t>06/10/2015</a:t>
            </a:fld>
            <a:endParaRPr lang="en-GB" altLang="en-US" noProof="0" dirty="0"/>
          </a:p>
        </p:txBody>
      </p:sp>
      <p:sp>
        <p:nvSpPr>
          <p:cNvPr id="8" name="Espace réservé du pied de page 4"/>
          <p:cNvSpPr>
            <a:spLocks noGrp="1"/>
          </p:cNvSpPr>
          <p:nvPr>
            <p:ph type="ftr" sz="quarter" idx="11"/>
          </p:nvPr>
        </p:nvSpPr>
        <p:spPr/>
        <p:txBody>
          <a:bodyPr/>
          <a:lstStyle>
            <a:lvl1pPr>
              <a:defRPr/>
            </a:lvl1pPr>
          </a:lstStyle>
          <a:p>
            <a:pPr>
              <a:defRPr/>
            </a:pPr>
            <a:endParaRPr lang="en-GB" noProof="0" dirty="0"/>
          </a:p>
        </p:txBody>
      </p:sp>
      <p:sp>
        <p:nvSpPr>
          <p:cNvPr id="9" name="Espace réservé du numéro de diapositive 5"/>
          <p:cNvSpPr>
            <a:spLocks noGrp="1"/>
          </p:cNvSpPr>
          <p:nvPr>
            <p:ph type="sldNum" sz="quarter" idx="12"/>
          </p:nvPr>
        </p:nvSpPr>
        <p:spPr/>
        <p:txBody>
          <a:bodyPr/>
          <a:lstStyle>
            <a:lvl1pPr>
              <a:defRPr/>
            </a:lvl1pPr>
          </a:lstStyle>
          <a:p>
            <a:pPr>
              <a:defRPr/>
            </a:pPr>
            <a:fld id="{98BEC11F-006B-42B0-BE36-1914DD6CA2EC}" type="slidenum">
              <a:rPr lang="en-GB" altLang="en-US" noProof="0" smtClean="0"/>
              <a:pPr>
                <a:defRPr/>
              </a:pPr>
              <a:t>‹N°›</a:t>
            </a:fld>
            <a:endParaRPr lang="en-GB" altLang="en-US" noProof="0" dirty="0"/>
          </a:p>
        </p:txBody>
      </p:sp>
      <p:grpSp>
        <p:nvGrpSpPr>
          <p:cNvPr id="10" name="Groupe 7"/>
          <p:cNvGrpSpPr>
            <a:grpSpLocks/>
          </p:cNvGrpSpPr>
          <p:nvPr userDrawn="1"/>
        </p:nvGrpSpPr>
        <p:grpSpPr bwMode="auto">
          <a:xfrm>
            <a:off x="0" y="0"/>
            <a:ext cx="9144000" cy="417513"/>
            <a:chOff x="0" y="-45079"/>
            <a:chExt cx="9144000" cy="418058"/>
          </a:xfrm>
        </p:grpSpPr>
        <p:sp>
          <p:nvSpPr>
            <p:cNvPr id="11" name="Titre 1"/>
            <p:cNvSpPr txBox="1">
              <a:spLocks/>
            </p:cNvSpPr>
            <p:nvPr/>
          </p:nvSpPr>
          <p:spPr bwMode="auto">
            <a:xfrm>
              <a:off x="0" y="-45079"/>
              <a:ext cx="8229600"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1433513" algn="l"/>
                </a:tabLst>
                <a:defRPr sz="2400">
                  <a:solidFill>
                    <a:schemeClr val="tx1"/>
                  </a:solidFill>
                  <a:latin typeface="Arial" pitchFamily="34" charset="0"/>
                  <a:ea typeface="ＭＳ Ｐゴシック" pitchFamily="34" charset="-128"/>
                </a:defRPr>
              </a:lvl1pPr>
              <a:lvl2pPr marL="742950" indent="-285750" eaLnBrk="0" hangingPunct="0">
                <a:tabLst>
                  <a:tab pos="1433513" algn="l"/>
                </a:tabLst>
                <a:defRPr sz="2400">
                  <a:solidFill>
                    <a:schemeClr val="tx1"/>
                  </a:solidFill>
                  <a:latin typeface="Arial" pitchFamily="34" charset="0"/>
                  <a:ea typeface="ＭＳ Ｐゴシック" pitchFamily="34" charset="-128"/>
                </a:defRPr>
              </a:lvl2pPr>
              <a:lvl3pPr marL="1143000" indent="-228600" eaLnBrk="0" hangingPunct="0">
                <a:tabLst>
                  <a:tab pos="1433513" algn="l"/>
                </a:tabLst>
                <a:defRPr sz="2400">
                  <a:solidFill>
                    <a:schemeClr val="tx1"/>
                  </a:solidFill>
                  <a:latin typeface="Arial" pitchFamily="34" charset="0"/>
                  <a:ea typeface="ＭＳ Ｐゴシック" pitchFamily="34" charset="-128"/>
                </a:defRPr>
              </a:lvl3pPr>
              <a:lvl4pPr marL="1600200" indent="-228600" eaLnBrk="0" hangingPunct="0">
                <a:tabLst>
                  <a:tab pos="1433513" algn="l"/>
                </a:tabLst>
                <a:defRPr sz="2400">
                  <a:solidFill>
                    <a:schemeClr val="tx1"/>
                  </a:solidFill>
                  <a:latin typeface="Arial" pitchFamily="34" charset="0"/>
                  <a:ea typeface="ＭＳ Ｐゴシック" pitchFamily="34" charset="-128"/>
                </a:defRPr>
              </a:lvl4pPr>
              <a:lvl5pPr marL="2057400" indent="-228600" eaLnBrk="0" hangingPunct="0">
                <a:tabLst>
                  <a:tab pos="143351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9pPr>
            </a:lstStyle>
            <a:p>
              <a:pPr eaLnBrk="1" hangingPunct="1">
                <a:defRPr/>
              </a:pPr>
              <a:r>
                <a:rPr lang="en-GB" altLang="en-US" sz="1600" noProof="0" dirty="0" smtClean="0">
                  <a:solidFill>
                    <a:schemeClr val="tx2"/>
                  </a:solidFill>
                  <a:latin typeface="Arial Black" pitchFamily="34" charset="0"/>
                </a:rPr>
                <a:t>Module 8</a:t>
              </a:r>
              <a:r>
                <a:rPr lang="en-GB" altLang="en-US" sz="1600" noProof="0" dirty="0" smtClean="0">
                  <a:solidFill>
                    <a:schemeClr val="tx2"/>
                  </a:solidFill>
                  <a:latin typeface="Calibri" pitchFamily="34" charset="0"/>
                </a:rPr>
                <a:t> </a:t>
              </a:r>
              <a:r>
                <a:rPr lang="en-GB" altLang="en-US" sz="2000" noProof="0" dirty="0" smtClean="0">
                  <a:solidFill>
                    <a:schemeClr val="tx2"/>
                  </a:solidFill>
                  <a:latin typeface="Calibri" pitchFamily="34" charset="0"/>
                </a:rPr>
                <a:t>– From counting to monitoring</a:t>
              </a:r>
            </a:p>
          </p:txBody>
        </p:sp>
        <p:cxnSp>
          <p:nvCxnSpPr>
            <p:cNvPr id="12" name="Connecteur droit 11"/>
            <p:cNvCxnSpPr/>
            <p:nvPr/>
          </p:nvCxnSpPr>
          <p:spPr>
            <a:xfrm>
              <a:off x="0" y="36026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46185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076A38BD-3EBE-4332-9731-B9F822A9FA5F}" type="datetime1">
              <a:rPr lang="fr-FR" altLang="en-US"/>
              <a:pPr>
                <a:defRPr/>
              </a:pPr>
              <a:t>06/10/2015</a:t>
            </a:fld>
            <a:endParaRPr lang="fr-FR" altLang="en-US"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23812D9A-42A5-4D15-9459-50F41B90E223}" type="slidenum">
              <a:rPr lang="fr-FR" altLang="en-US"/>
              <a:pPr>
                <a:defRPr/>
              </a:pPr>
              <a:t>‹N°›</a:t>
            </a:fld>
            <a:endParaRPr lang="fr-FR" altLang="en-US" dirty="0"/>
          </a:p>
        </p:txBody>
      </p:sp>
      <p:grpSp>
        <p:nvGrpSpPr>
          <p:cNvPr id="6" name="Groupe 7"/>
          <p:cNvGrpSpPr>
            <a:grpSpLocks/>
          </p:cNvGrpSpPr>
          <p:nvPr userDrawn="1"/>
        </p:nvGrpSpPr>
        <p:grpSpPr bwMode="auto">
          <a:xfrm>
            <a:off x="0" y="0"/>
            <a:ext cx="9144000" cy="417513"/>
            <a:chOff x="0" y="-45079"/>
            <a:chExt cx="9144000" cy="418058"/>
          </a:xfrm>
        </p:grpSpPr>
        <p:sp>
          <p:nvSpPr>
            <p:cNvPr id="7" name="Titre 1"/>
            <p:cNvSpPr txBox="1">
              <a:spLocks/>
            </p:cNvSpPr>
            <p:nvPr/>
          </p:nvSpPr>
          <p:spPr bwMode="auto">
            <a:xfrm>
              <a:off x="0" y="-45079"/>
              <a:ext cx="8229600"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1433513" algn="l"/>
                </a:tabLst>
                <a:defRPr sz="2400">
                  <a:solidFill>
                    <a:schemeClr val="tx1"/>
                  </a:solidFill>
                  <a:latin typeface="Arial" pitchFamily="34" charset="0"/>
                  <a:ea typeface="ＭＳ Ｐゴシック" pitchFamily="34" charset="-128"/>
                </a:defRPr>
              </a:lvl1pPr>
              <a:lvl2pPr marL="742950" indent="-285750" eaLnBrk="0" hangingPunct="0">
                <a:tabLst>
                  <a:tab pos="1433513" algn="l"/>
                </a:tabLst>
                <a:defRPr sz="2400">
                  <a:solidFill>
                    <a:schemeClr val="tx1"/>
                  </a:solidFill>
                  <a:latin typeface="Arial" pitchFamily="34" charset="0"/>
                  <a:ea typeface="ＭＳ Ｐゴシック" pitchFamily="34" charset="-128"/>
                </a:defRPr>
              </a:lvl2pPr>
              <a:lvl3pPr marL="1143000" indent="-228600" eaLnBrk="0" hangingPunct="0">
                <a:tabLst>
                  <a:tab pos="1433513" algn="l"/>
                </a:tabLst>
                <a:defRPr sz="2400">
                  <a:solidFill>
                    <a:schemeClr val="tx1"/>
                  </a:solidFill>
                  <a:latin typeface="Arial" pitchFamily="34" charset="0"/>
                  <a:ea typeface="ＭＳ Ｐゴシック" pitchFamily="34" charset="-128"/>
                </a:defRPr>
              </a:lvl3pPr>
              <a:lvl4pPr marL="1600200" indent="-228600" eaLnBrk="0" hangingPunct="0">
                <a:tabLst>
                  <a:tab pos="1433513" algn="l"/>
                </a:tabLst>
                <a:defRPr sz="2400">
                  <a:solidFill>
                    <a:schemeClr val="tx1"/>
                  </a:solidFill>
                  <a:latin typeface="Arial" pitchFamily="34" charset="0"/>
                  <a:ea typeface="ＭＳ Ｐゴシック" pitchFamily="34" charset="-128"/>
                </a:defRPr>
              </a:lvl4pPr>
              <a:lvl5pPr marL="2057400" indent="-228600" eaLnBrk="0" hangingPunct="0">
                <a:tabLst>
                  <a:tab pos="143351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9pPr>
            </a:lstStyle>
            <a:p>
              <a:pPr eaLnBrk="1" hangingPunct="1">
                <a:defRPr/>
              </a:pPr>
              <a:r>
                <a:rPr lang="fr-FR" altLang="en-US" sz="1600" dirty="0" smtClean="0">
                  <a:solidFill>
                    <a:schemeClr val="tx2"/>
                  </a:solidFill>
                  <a:latin typeface="Arial Black" pitchFamily="34" charset="0"/>
                </a:rPr>
                <a:t>Module </a:t>
              </a:r>
              <a:r>
                <a:rPr lang="hu-HU" altLang="en-US" sz="1600" dirty="0" smtClean="0">
                  <a:solidFill>
                    <a:schemeClr val="tx2"/>
                  </a:solidFill>
                  <a:latin typeface="Arial Black" pitchFamily="34" charset="0"/>
                </a:rPr>
                <a:t>8</a:t>
              </a:r>
              <a:r>
                <a:rPr lang="fr-FR" altLang="en-US" sz="1600" dirty="0" smtClean="0">
                  <a:solidFill>
                    <a:schemeClr val="tx2"/>
                  </a:solidFill>
                  <a:latin typeface="Calibri" pitchFamily="34" charset="0"/>
                </a:rPr>
                <a:t> </a:t>
              </a:r>
              <a:r>
                <a:rPr lang="fr-FR" altLang="en-US" sz="2000" dirty="0" smtClean="0">
                  <a:solidFill>
                    <a:schemeClr val="tx2"/>
                  </a:solidFill>
                  <a:latin typeface="Calibri" pitchFamily="34" charset="0"/>
                </a:rPr>
                <a:t>– From counting to monitoring</a:t>
              </a:r>
            </a:p>
          </p:txBody>
        </p:sp>
        <p:cxnSp>
          <p:nvCxnSpPr>
            <p:cNvPr id="8" name="Connecteur droit 7"/>
            <p:cNvCxnSpPr/>
            <p:nvPr/>
          </p:nvCxnSpPr>
          <p:spPr>
            <a:xfrm>
              <a:off x="0" y="36026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8639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77DD625-B8E0-423B-A813-888C5B698FA1}" type="datetime1">
              <a:rPr lang="fr-FR" altLang="en-US"/>
              <a:pPr>
                <a:defRPr/>
              </a:pPr>
              <a:t>06/10/2015</a:t>
            </a:fld>
            <a:endParaRPr lang="fr-FR" altLang="en-US"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E0122A3A-95D7-43DE-BBCD-04BB8183B78B}" type="slidenum">
              <a:rPr lang="fr-FR" altLang="en-US"/>
              <a:pPr>
                <a:defRPr/>
              </a:pPr>
              <a:t>‹N°›</a:t>
            </a:fld>
            <a:endParaRPr lang="fr-FR" altLang="en-US" dirty="0"/>
          </a:p>
        </p:txBody>
      </p:sp>
    </p:spTree>
    <p:extLst>
      <p:ext uri="{BB962C8B-B14F-4D97-AF65-F5344CB8AC3E}">
        <p14:creationId xmlns:p14="http://schemas.microsoft.com/office/powerpoint/2010/main" val="105788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GB" noProof="0" dirty="0" err="1" smtClean="0"/>
              <a:t>Cliquez</a:t>
            </a:r>
            <a:r>
              <a:rPr lang="en-GB" noProof="0" dirty="0" smtClean="0"/>
              <a:t> pour modifier le style du titre</a:t>
            </a:r>
            <a:endParaRPr lang="en-GB" noProof="0" dirty="0"/>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smtClean="0"/>
              <a:t>Cliquez</a:t>
            </a:r>
            <a:r>
              <a:rPr lang="en-GB" noProof="0" dirty="0" smtClean="0"/>
              <a:t> pour modifier les styles du </a:t>
            </a:r>
            <a:r>
              <a:rPr lang="en-GB" noProof="0" dirty="0" err="1" smtClean="0"/>
              <a:t>texte</a:t>
            </a:r>
            <a:r>
              <a:rPr lang="en-GB" noProof="0" dirty="0" smtClean="0"/>
              <a:t> du masque</a:t>
            </a:r>
          </a:p>
          <a:p>
            <a:pPr lvl="1"/>
            <a:r>
              <a:rPr lang="en-GB" noProof="0" dirty="0" err="1" smtClean="0"/>
              <a:t>Deuxième</a:t>
            </a:r>
            <a:r>
              <a:rPr lang="en-GB" noProof="0" dirty="0" smtClean="0"/>
              <a:t> </a:t>
            </a:r>
            <a:r>
              <a:rPr lang="en-GB" noProof="0" dirty="0" err="1" smtClean="0"/>
              <a:t>niveau</a:t>
            </a:r>
            <a:endParaRPr lang="en-GB" noProof="0" dirty="0" smtClean="0"/>
          </a:p>
          <a:p>
            <a:pPr lvl="2"/>
            <a:r>
              <a:rPr lang="en-GB" noProof="0" dirty="0" err="1" smtClean="0"/>
              <a:t>Troisième</a:t>
            </a:r>
            <a:r>
              <a:rPr lang="en-GB" noProof="0" dirty="0" smtClean="0"/>
              <a:t> </a:t>
            </a:r>
            <a:r>
              <a:rPr lang="en-GB" noProof="0" dirty="0" err="1" smtClean="0"/>
              <a:t>niveau</a:t>
            </a:r>
            <a:endParaRPr lang="en-GB" noProof="0" dirty="0" smtClean="0"/>
          </a:p>
          <a:p>
            <a:pPr lvl="3"/>
            <a:r>
              <a:rPr lang="en-GB" noProof="0" dirty="0" err="1" smtClean="0"/>
              <a:t>Quatrième</a:t>
            </a:r>
            <a:r>
              <a:rPr lang="en-GB" noProof="0" dirty="0" smtClean="0"/>
              <a:t> </a:t>
            </a:r>
            <a:r>
              <a:rPr lang="en-GB" noProof="0" dirty="0" err="1" smtClean="0"/>
              <a:t>niveau</a:t>
            </a:r>
            <a:endParaRPr lang="en-GB" noProof="0" dirty="0" smtClean="0"/>
          </a:p>
          <a:p>
            <a:pPr lvl="4"/>
            <a:r>
              <a:rPr lang="en-GB" noProof="0" dirty="0" err="1" smtClean="0"/>
              <a:t>Cinquième</a:t>
            </a:r>
            <a:r>
              <a:rPr lang="en-GB" noProof="0" dirty="0" smtClean="0"/>
              <a:t> </a:t>
            </a:r>
            <a:r>
              <a:rPr lang="en-GB" noProof="0" dirty="0" err="1" smtClean="0"/>
              <a:t>niveau</a:t>
            </a:r>
            <a:endParaRPr lang="en-GB" noProof="0"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smtClean="0"/>
              <a:t>Cliquez</a:t>
            </a:r>
            <a:r>
              <a:rPr lang="en-GB" noProof="0" dirty="0" smtClean="0"/>
              <a:t> pour modifier les styles du </a:t>
            </a:r>
            <a:r>
              <a:rPr lang="en-GB" noProof="0" dirty="0" err="1" smtClean="0"/>
              <a:t>texte</a:t>
            </a:r>
            <a:r>
              <a:rPr lang="en-GB" noProof="0" dirty="0" smtClean="0"/>
              <a:t> du masque</a:t>
            </a:r>
          </a:p>
        </p:txBody>
      </p:sp>
      <p:sp>
        <p:nvSpPr>
          <p:cNvPr id="5" name="Espace réservé de la date 3"/>
          <p:cNvSpPr>
            <a:spLocks noGrp="1"/>
          </p:cNvSpPr>
          <p:nvPr>
            <p:ph type="dt" sz="half" idx="10"/>
          </p:nvPr>
        </p:nvSpPr>
        <p:spPr/>
        <p:txBody>
          <a:bodyPr/>
          <a:lstStyle>
            <a:lvl1pPr>
              <a:defRPr/>
            </a:lvl1pPr>
          </a:lstStyle>
          <a:p>
            <a:pPr>
              <a:defRPr/>
            </a:pPr>
            <a:fld id="{DD5127E6-8D96-4B89-AA10-8A2D6B211DC9}" type="datetime1">
              <a:rPr lang="en-GB" altLang="en-US" noProof="0" smtClean="0"/>
              <a:pPr>
                <a:defRPr/>
              </a:pPr>
              <a:t>06/10/2015</a:t>
            </a:fld>
            <a:endParaRPr lang="en-GB" altLang="en-US" noProof="0" dirty="0"/>
          </a:p>
        </p:txBody>
      </p:sp>
      <p:sp>
        <p:nvSpPr>
          <p:cNvPr id="6" name="Espace réservé du pied de page 4"/>
          <p:cNvSpPr>
            <a:spLocks noGrp="1"/>
          </p:cNvSpPr>
          <p:nvPr>
            <p:ph type="ftr" sz="quarter" idx="11"/>
          </p:nvPr>
        </p:nvSpPr>
        <p:spPr/>
        <p:txBody>
          <a:bodyPr/>
          <a:lstStyle>
            <a:lvl1pPr>
              <a:defRPr/>
            </a:lvl1pPr>
          </a:lstStyle>
          <a:p>
            <a:pPr>
              <a:defRPr/>
            </a:pPr>
            <a:endParaRPr lang="en-GB" noProof="0" dirty="0"/>
          </a:p>
        </p:txBody>
      </p:sp>
      <p:sp>
        <p:nvSpPr>
          <p:cNvPr id="7" name="Espace réservé du numéro de diapositive 5"/>
          <p:cNvSpPr>
            <a:spLocks noGrp="1"/>
          </p:cNvSpPr>
          <p:nvPr>
            <p:ph type="sldNum" sz="quarter" idx="12"/>
          </p:nvPr>
        </p:nvSpPr>
        <p:spPr/>
        <p:txBody>
          <a:bodyPr/>
          <a:lstStyle>
            <a:lvl1pPr>
              <a:defRPr/>
            </a:lvl1pPr>
          </a:lstStyle>
          <a:p>
            <a:pPr>
              <a:defRPr/>
            </a:pPr>
            <a:fld id="{DF61D0A3-C112-48ED-815D-4A659E02EF76}" type="slidenum">
              <a:rPr lang="en-GB" altLang="en-US" noProof="0" smtClean="0"/>
              <a:pPr>
                <a:defRPr/>
              </a:pPr>
              <a:t>‹N°›</a:t>
            </a:fld>
            <a:endParaRPr lang="en-GB" altLang="en-US" noProof="0" dirty="0"/>
          </a:p>
        </p:txBody>
      </p:sp>
      <p:grpSp>
        <p:nvGrpSpPr>
          <p:cNvPr id="8" name="Groupe 7"/>
          <p:cNvGrpSpPr>
            <a:grpSpLocks/>
          </p:cNvGrpSpPr>
          <p:nvPr userDrawn="1"/>
        </p:nvGrpSpPr>
        <p:grpSpPr bwMode="auto">
          <a:xfrm>
            <a:off x="0" y="0"/>
            <a:ext cx="9144000" cy="417513"/>
            <a:chOff x="0" y="-45079"/>
            <a:chExt cx="9144000" cy="418058"/>
          </a:xfrm>
        </p:grpSpPr>
        <p:sp>
          <p:nvSpPr>
            <p:cNvPr id="9" name="Titre 1"/>
            <p:cNvSpPr txBox="1">
              <a:spLocks/>
            </p:cNvSpPr>
            <p:nvPr/>
          </p:nvSpPr>
          <p:spPr bwMode="auto">
            <a:xfrm>
              <a:off x="0" y="-45079"/>
              <a:ext cx="8229600" cy="4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tabLst>
                  <a:tab pos="1433513" algn="l"/>
                </a:tabLst>
                <a:defRPr sz="2400">
                  <a:solidFill>
                    <a:schemeClr val="tx1"/>
                  </a:solidFill>
                  <a:latin typeface="Arial" pitchFamily="34" charset="0"/>
                  <a:ea typeface="ＭＳ Ｐゴシック" pitchFamily="34" charset="-128"/>
                </a:defRPr>
              </a:lvl1pPr>
              <a:lvl2pPr marL="742950" indent="-285750" eaLnBrk="0" hangingPunct="0">
                <a:tabLst>
                  <a:tab pos="1433513" algn="l"/>
                </a:tabLst>
                <a:defRPr sz="2400">
                  <a:solidFill>
                    <a:schemeClr val="tx1"/>
                  </a:solidFill>
                  <a:latin typeface="Arial" pitchFamily="34" charset="0"/>
                  <a:ea typeface="ＭＳ Ｐゴシック" pitchFamily="34" charset="-128"/>
                </a:defRPr>
              </a:lvl2pPr>
              <a:lvl3pPr marL="1143000" indent="-228600" eaLnBrk="0" hangingPunct="0">
                <a:tabLst>
                  <a:tab pos="1433513" algn="l"/>
                </a:tabLst>
                <a:defRPr sz="2400">
                  <a:solidFill>
                    <a:schemeClr val="tx1"/>
                  </a:solidFill>
                  <a:latin typeface="Arial" pitchFamily="34" charset="0"/>
                  <a:ea typeface="ＭＳ Ｐゴシック" pitchFamily="34" charset="-128"/>
                </a:defRPr>
              </a:lvl3pPr>
              <a:lvl4pPr marL="1600200" indent="-228600" eaLnBrk="0" hangingPunct="0">
                <a:tabLst>
                  <a:tab pos="1433513" algn="l"/>
                </a:tabLst>
                <a:defRPr sz="2400">
                  <a:solidFill>
                    <a:schemeClr val="tx1"/>
                  </a:solidFill>
                  <a:latin typeface="Arial" pitchFamily="34" charset="0"/>
                  <a:ea typeface="ＭＳ Ｐゴシック" pitchFamily="34" charset="-128"/>
                </a:defRPr>
              </a:lvl4pPr>
              <a:lvl5pPr marL="2057400" indent="-228600" eaLnBrk="0" hangingPunct="0">
                <a:tabLst>
                  <a:tab pos="1433513" algn="l"/>
                </a:tabLst>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tabLst>
                  <a:tab pos="1433513" algn="l"/>
                </a:tabLst>
                <a:defRPr sz="2400">
                  <a:solidFill>
                    <a:schemeClr val="tx1"/>
                  </a:solidFill>
                  <a:latin typeface="Arial" pitchFamily="34" charset="0"/>
                  <a:ea typeface="ＭＳ Ｐゴシック" pitchFamily="34" charset="-128"/>
                </a:defRPr>
              </a:lvl9pPr>
            </a:lstStyle>
            <a:p>
              <a:pPr eaLnBrk="1" hangingPunct="1">
                <a:defRPr/>
              </a:pPr>
              <a:r>
                <a:rPr lang="en-GB" altLang="en-US" sz="1600" noProof="0" dirty="0" smtClean="0">
                  <a:solidFill>
                    <a:schemeClr val="tx2"/>
                  </a:solidFill>
                  <a:latin typeface="Arial Black" pitchFamily="34" charset="0"/>
                </a:rPr>
                <a:t>Module 8</a:t>
              </a:r>
              <a:r>
                <a:rPr lang="en-GB" altLang="en-US" sz="1600" noProof="0" dirty="0" smtClean="0">
                  <a:solidFill>
                    <a:schemeClr val="tx2"/>
                  </a:solidFill>
                  <a:latin typeface="Calibri" pitchFamily="34" charset="0"/>
                </a:rPr>
                <a:t> </a:t>
              </a:r>
              <a:r>
                <a:rPr lang="en-GB" altLang="en-US" sz="2000" noProof="0" dirty="0" smtClean="0">
                  <a:solidFill>
                    <a:schemeClr val="tx2"/>
                  </a:solidFill>
                  <a:latin typeface="Calibri" pitchFamily="34" charset="0"/>
                </a:rPr>
                <a:t>– From counting to monitoring</a:t>
              </a:r>
            </a:p>
          </p:txBody>
        </p:sp>
        <p:cxnSp>
          <p:nvCxnSpPr>
            <p:cNvPr id="10" name="Connecteur droit 9"/>
            <p:cNvCxnSpPr/>
            <p:nvPr/>
          </p:nvCxnSpPr>
          <p:spPr>
            <a:xfrm>
              <a:off x="0" y="36026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44519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5CA4C7D-5F1A-4012-AD4A-2B38B297050F}" type="datetime1">
              <a:rPr lang="fr-FR" altLang="en-US"/>
              <a:pPr>
                <a:defRPr/>
              </a:pPr>
              <a:t>06/10/2015</a:t>
            </a:fld>
            <a:endParaRPr lang="fr-FR" altLang="en-US"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CAD3C73C-BEAF-4F95-82CC-3822EF03CC72}" type="slidenum">
              <a:rPr lang="fr-FR" altLang="en-US"/>
              <a:pPr>
                <a:defRPr/>
              </a:pPr>
              <a:t>‹N°›</a:t>
            </a:fld>
            <a:endParaRPr lang="fr-FR" altLang="en-US" dirty="0"/>
          </a:p>
        </p:txBody>
      </p:sp>
    </p:spTree>
    <p:extLst>
      <p:ext uri="{BB962C8B-B14F-4D97-AF65-F5344CB8AC3E}">
        <p14:creationId xmlns:p14="http://schemas.microsoft.com/office/powerpoint/2010/main" val="4192858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0"/>
          </a:srgbClr>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smtClean="0"/>
              <a:t>Cliquez pour modifier les styles du texte du masque</a:t>
            </a:r>
          </a:p>
          <a:p>
            <a:pPr lvl="1"/>
            <a:r>
              <a:rPr lang="fr-FR" altLang="en-US" smtClean="0"/>
              <a:t>Deuxième niveau</a:t>
            </a:r>
          </a:p>
          <a:p>
            <a:pPr lvl="2"/>
            <a:r>
              <a:rPr lang="fr-FR" altLang="en-US" smtClean="0"/>
              <a:t>Troisième niveau</a:t>
            </a:r>
          </a:p>
          <a:p>
            <a:pPr lvl="3"/>
            <a:r>
              <a:rPr lang="fr-FR" altLang="en-US" smtClean="0"/>
              <a:t>Quatrième niveau</a:t>
            </a:r>
          </a:p>
          <a:p>
            <a:pPr lvl="4"/>
            <a:r>
              <a:rPr lang="fr-FR" altLang="en-US"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3FD1F59D-638B-4263-95C2-7027C4BABEBA}" type="datetime1">
              <a:rPr lang="fr-FR" altLang="en-US"/>
              <a:pPr>
                <a:defRPr/>
              </a:pPr>
              <a:t>06/10/2015</a:t>
            </a:fld>
            <a:endParaRPr lang="fr-FR" altLang="en-US"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E41C0A6D-3D55-4DD4-A565-B60B70582EB3}" type="slidenum">
              <a:rPr lang="fr-FR" altLang="en-US"/>
              <a:pPr>
                <a:defRPr/>
              </a:pPr>
              <a:t>‹N°›</a:t>
            </a:fld>
            <a:endParaRPr lang="fr-FR" altLang="en-US" dirty="0"/>
          </a:p>
        </p:txBody>
      </p:sp>
    </p:spTree>
  </p:cSld>
  <p:clrMap bg1="lt1" tx1="dk1" bg2="lt2" tx2="dk2" accent1="accent1" accent2="accent2" accent3="accent3" accent4="accent4" accent5="accent5" accent6="accent6" hlink="hlink" folHlink="folHlink"/>
  <p:sldLayoutIdLst>
    <p:sldLayoutId id="2147483746" r:id="rId1"/>
    <p:sldLayoutId id="214748375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mailto:Szabolcs.Nagy@wetlands.org" TargetMode="External"/><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cyrilgirard.fr/" TargetMode="External"/><Relationship Id="rId5" Type="http://schemas.openxmlformats.org/officeDocument/2006/relationships/hyperlink" Target="mailto:girardcyril3335@neuf.fr" TargetMode="External"/><Relationship Id="rId4" Type="http://schemas.openxmlformats.org/officeDocument/2006/relationships/hyperlink" Target="mailto:deschamps@tourduvalat.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wmf"/><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6.wmf"/><Relationship Id="rId5" Type="http://schemas.openxmlformats.org/officeDocument/2006/relationships/image" Target="../media/image35.wmf"/><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re 1"/>
          <p:cNvSpPr>
            <a:spLocks noGrp="1"/>
          </p:cNvSpPr>
          <p:nvPr>
            <p:ph type="ctrTitle"/>
          </p:nvPr>
        </p:nvSpPr>
        <p:spPr>
          <a:xfrm>
            <a:off x="468313" y="1484784"/>
            <a:ext cx="8280400" cy="1470025"/>
          </a:xfrm>
        </p:spPr>
        <p:txBody>
          <a:bodyPr/>
          <a:lstStyle/>
          <a:p>
            <a:pPr eaLnBrk="1" hangingPunct="1">
              <a:spcBef>
                <a:spcPts val="600"/>
              </a:spcBef>
            </a:pPr>
            <a:r>
              <a:rPr lang="en-GB" altLang="en-US" sz="2500" b="1" noProof="0" dirty="0" smtClean="0">
                <a:solidFill>
                  <a:schemeClr val="tx2"/>
                </a:solidFill>
                <a:latin typeface="Arial Black" pitchFamily="34" charset="0"/>
                <a:ea typeface="ＭＳ Ｐゴシック" pitchFamily="34" charset="-128"/>
              </a:rPr>
              <a:t>– Module 8 – </a:t>
            </a:r>
            <a:br>
              <a:rPr lang="en-GB" altLang="en-US" sz="2500" b="1" noProof="0" dirty="0" smtClean="0">
                <a:solidFill>
                  <a:schemeClr val="tx2"/>
                </a:solidFill>
                <a:latin typeface="Arial Black" pitchFamily="34" charset="0"/>
                <a:ea typeface="ＭＳ Ｐゴシック" pitchFamily="34" charset="-128"/>
              </a:rPr>
            </a:br>
            <a:r>
              <a:rPr lang="en-GB" altLang="en-US" sz="2500" b="1" noProof="0" dirty="0" smtClean="0">
                <a:solidFill>
                  <a:srgbClr val="FF6600"/>
                </a:solidFill>
                <a:latin typeface="Arial Black" pitchFamily="34" charset="0"/>
                <a:ea typeface="ＭＳ Ｐゴシック" pitchFamily="34" charset="-128"/>
              </a:rPr>
              <a:t>From counting to monitoring</a:t>
            </a:r>
            <a:r>
              <a:rPr lang="en-GB" altLang="en-US" sz="2500" b="1" noProof="0" dirty="0" smtClean="0">
                <a:solidFill>
                  <a:schemeClr val="tx2"/>
                </a:solidFill>
                <a:latin typeface="Arial Black" pitchFamily="34" charset="0"/>
                <a:ea typeface="ＭＳ Ｐゴシック" pitchFamily="34" charset="-128"/>
              </a:rPr>
              <a:t/>
            </a:r>
            <a:br>
              <a:rPr lang="en-GB" altLang="en-US" sz="2500" b="1" noProof="0" dirty="0" smtClean="0">
                <a:solidFill>
                  <a:schemeClr val="tx2"/>
                </a:solidFill>
                <a:latin typeface="Arial Black" pitchFamily="34" charset="0"/>
                <a:ea typeface="ＭＳ Ｐゴシック" pitchFamily="34" charset="-128"/>
              </a:rPr>
            </a:br>
            <a:endParaRPr lang="en-GB" altLang="en-US" sz="2500" b="1" noProof="0" dirty="0" smtClean="0">
              <a:solidFill>
                <a:schemeClr val="tx2"/>
              </a:solidFill>
              <a:latin typeface="Arial Black" pitchFamily="34" charset="0"/>
              <a:ea typeface="ＭＳ Ｐゴシック" pitchFamily="34" charset="-128"/>
            </a:endParaRPr>
          </a:p>
        </p:txBody>
      </p:sp>
      <p:sp>
        <p:nvSpPr>
          <p:cNvPr id="3075" name="Sous-titre 2"/>
          <p:cNvSpPr>
            <a:spLocks noGrp="1"/>
          </p:cNvSpPr>
          <p:nvPr>
            <p:ph type="subTitle" idx="1"/>
          </p:nvPr>
        </p:nvSpPr>
        <p:spPr>
          <a:xfrm>
            <a:off x="0" y="333375"/>
            <a:ext cx="9144000" cy="1150938"/>
          </a:xfrm>
        </p:spPr>
        <p:txBody>
          <a:bodyPr/>
          <a:lstStyle/>
          <a:p>
            <a:pPr>
              <a:spcBef>
                <a:spcPct val="0"/>
              </a:spcBef>
            </a:pPr>
            <a:r>
              <a:rPr lang="en-GB" altLang="en-US" sz="2800" b="1" noProof="0" dirty="0" smtClean="0">
                <a:solidFill>
                  <a:srgbClr val="898989"/>
                </a:solidFill>
                <a:ea typeface="ＭＳ Ｐゴシック" pitchFamily="34" charset="-128"/>
              </a:rPr>
              <a:t>Identifying and Counting Waterbirds in Africa </a:t>
            </a:r>
          </a:p>
          <a:p>
            <a:pPr>
              <a:spcBef>
                <a:spcPct val="0"/>
              </a:spcBef>
            </a:pPr>
            <a:r>
              <a:rPr lang="en-GB" altLang="en-US" sz="2800" b="1" noProof="0" dirty="0" smtClean="0">
                <a:solidFill>
                  <a:srgbClr val="898989"/>
                </a:solidFill>
                <a:ea typeface="ＭＳ Ｐゴシック" pitchFamily="34" charset="-128"/>
              </a:rPr>
              <a:t>– Training Course – </a:t>
            </a:r>
          </a:p>
          <a:p>
            <a:pPr algn="l" eaLnBrk="1" hangingPunct="1">
              <a:spcBef>
                <a:spcPct val="0"/>
              </a:spcBef>
              <a:buFontTx/>
              <a:buNone/>
            </a:pPr>
            <a:endParaRPr lang="en-GB" altLang="en-US" sz="2800" noProof="0" dirty="0" smtClean="0">
              <a:solidFill>
                <a:srgbClr val="898989"/>
              </a:solidFill>
              <a:ea typeface="ＭＳ Ｐゴシック" pitchFamily="34" charset="-128"/>
            </a:endParaRPr>
          </a:p>
        </p:txBody>
      </p:sp>
      <p:sp>
        <p:nvSpPr>
          <p:cNvPr id="3076"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5392A699-944C-4A35-9DD5-ABEB92317C63}" type="slidenum">
              <a:rPr lang="fr-FR" altLang="en-US" sz="1200" smtClean="0">
                <a:solidFill>
                  <a:srgbClr val="898989"/>
                </a:solidFill>
              </a:rPr>
              <a:pPr eaLnBrk="1" hangingPunct="1">
                <a:spcBef>
                  <a:spcPct val="0"/>
                </a:spcBef>
                <a:buFontTx/>
                <a:buNone/>
              </a:pPr>
              <a:t>1</a:t>
            </a:fld>
            <a:endParaRPr lang="fr-FR" altLang="en-US" sz="1200" dirty="0" smtClean="0">
              <a:solidFill>
                <a:srgbClr val="898989"/>
              </a:solidFill>
            </a:endParaRPr>
          </a:p>
        </p:txBody>
      </p:sp>
      <p:sp>
        <p:nvSpPr>
          <p:cNvPr id="8" name="ZoneTexte 7"/>
          <p:cNvSpPr txBox="1"/>
          <p:nvPr/>
        </p:nvSpPr>
        <p:spPr>
          <a:xfrm>
            <a:off x="7885113" y="6184900"/>
            <a:ext cx="984250" cy="461963"/>
          </a:xfrm>
          <a:prstGeom prst="rect">
            <a:avLst/>
          </a:prstGeom>
          <a:noFill/>
        </p:spPr>
        <p:txBody>
          <a:bodyPr>
            <a:spAutoFit/>
          </a:bodyPr>
          <a:lstStyle/>
          <a:p>
            <a:pPr>
              <a:defRPr/>
            </a:pPr>
            <a:r>
              <a:rPr lang="fr-FR" sz="2400" b="1" dirty="0">
                <a:solidFill>
                  <a:srgbClr val="1F497D"/>
                </a:solidFill>
                <a:latin typeface="+mn-lt"/>
              </a:rPr>
              <a:t>2015</a:t>
            </a:r>
          </a:p>
        </p:txBody>
      </p:sp>
      <p:pic>
        <p:nvPicPr>
          <p:cNvPr id="9" name="Picture 8" descr="tantale_def_copi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2790362"/>
            <a:ext cx="5760640" cy="406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Content Placeholder 4" descr="Critical Site Network Tool - Dehalak Archipelago and offshore islands - Google Chrome"/>
          <p:cNvPicPr>
            <a:picLocks noGrp="1" noChangeAspect="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5420861" y="2036337"/>
            <a:ext cx="3394219" cy="2715109"/>
          </a:xfrm>
        </p:spPr>
      </p:pic>
      <p:sp>
        <p:nvSpPr>
          <p:cNvPr id="4" name="Content Placeholder 3"/>
          <p:cNvSpPr>
            <a:spLocks noGrp="1"/>
          </p:cNvSpPr>
          <p:nvPr>
            <p:ph sz="half" idx="2"/>
          </p:nvPr>
        </p:nvSpPr>
        <p:spPr>
          <a:xfrm>
            <a:off x="179512" y="1927373"/>
            <a:ext cx="4932040" cy="4525963"/>
          </a:xfrm>
        </p:spPr>
        <p:txBody>
          <a:bodyPr>
            <a:normAutofit lnSpcReduction="10000"/>
          </a:bodyPr>
          <a:lstStyle/>
          <a:p>
            <a:pPr>
              <a:buFont typeface="Arial" charset="0"/>
              <a:buChar char="•"/>
              <a:defRPr/>
            </a:pPr>
            <a:r>
              <a:rPr lang="en-GB" sz="2400" dirty="0" smtClean="0">
                <a:ea typeface="+mn-ea"/>
              </a:rPr>
              <a:t>Sites, such as protected areas, Important Bird Areas and Key Biodiversity Areas, are </a:t>
            </a:r>
            <a:r>
              <a:rPr lang="en-GB" sz="2400" b="1" dirty="0" smtClean="0">
                <a:ea typeface="+mn-ea"/>
              </a:rPr>
              <a:t>often too large for one counting team </a:t>
            </a:r>
            <a:r>
              <a:rPr lang="en-GB" sz="2400" dirty="0" smtClean="0">
                <a:ea typeface="+mn-ea"/>
              </a:rPr>
              <a:t>to cover in reasonable time</a:t>
            </a:r>
          </a:p>
          <a:p>
            <a:pPr>
              <a:buFont typeface="Arial" charset="0"/>
              <a:buChar char="•"/>
              <a:defRPr/>
            </a:pPr>
            <a:endParaRPr lang="en-GB" sz="2400" dirty="0" smtClean="0">
              <a:ea typeface="+mn-ea"/>
            </a:endParaRPr>
          </a:p>
          <a:p>
            <a:pPr>
              <a:buFont typeface="Arial" charset="0"/>
              <a:buChar char="•"/>
              <a:defRPr/>
            </a:pPr>
            <a:r>
              <a:rPr lang="en-GB" sz="2400" dirty="0" smtClean="0">
                <a:ea typeface="+mn-ea"/>
              </a:rPr>
              <a:t>We divide them into </a:t>
            </a:r>
            <a:r>
              <a:rPr lang="en-GB" sz="2400" b="1" dirty="0" smtClean="0">
                <a:ea typeface="+mn-ea"/>
              </a:rPr>
              <a:t>count units </a:t>
            </a:r>
            <a:r>
              <a:rPr lang="en-GB" sz="2400" dirty="0" smtClean="0">
                <a:ea typeface="+mn-ea"/>
              </a:rPr>
              <a:t>that can always be covered in a similar way</a:t>
            </a:r>
          </a:p>
          <a:p>
            <a:pPr>
              <a:buFont typeface="Arial" charset="0"/>
              <a:buChar char="•"/>
              <a:defRPr/>
            </a:pPr>
            <a:endParaRPr lang="en-GB" sz="2400" dirty="0" smtClean="0">
              <a:ea typeface="+mn-ea"/>
            </a:endParaRPr>
          </a:p>
          <a:p>
            <a:pPr>
              <a:buFont typeface="Arial" charset="0"/>
              <a:buChar char="•"/>
              <a:defRPr/>
            </a:pPr>
            <a:r>
              <a:rPr lang="en-GB" sz="2400" dirty="0" smtClean="0">
                <a:ea typeface="+mn-ea"/>
              </a:rPr>
              <a:t>Count units include a number of observation points, transects, etc.</a:t>
            </a:r>
            <a:endParaRPr lang="en-GB" sz="2400" dirty="0">
              <a:ea typeface="+mn-ea"/>
            </a:endParaRPr>
          </a:p>
        </p:txBody>
      </p:sp>
      <p:cxnSp>
        <p:nvCxnSpPr>
          <p:cNvPr id="3" name="Straight Arrow Connector 2"/>
          <p:cNvCxnSpPr>
            <a:cxnSpLocks noChangeShapeType="1"/>
          </p:cNvCxnSpPr>
          <p:nvPr/>
        </p:nvCxnSpPr>
        <p:spPr bwMode="auto">
          <a:xfrm>
            <a:off x="6192708" y="2830670"/>
            <a:ext cx="1033275" cy="645827"/>
          </a:xfrm>
          <a:prstGeom prst="straightConnector1">
            <a:avLst/>
          </a:prstGeom>
          <a:noFill/>
          <a:ln w="25400">
            <a:solidFill>
              <a:schemeClr val="accent1"/>
            </a:solidFill>
            <a:round/>
            <a:headEnd type="arrow" w="med" len="me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246" name="TextBox 6"/>
          <p:cNvSpPr txBox="1">
            <a:spLocks noChangeArrowheads="1"/>
          </p:cNvSpPr>
          <p:nvPr/>
        </p:nvSpPr>
        <p:spPr bwMode="auto">
          <a:xfrm>
            <a:off x="6450037" y="2544298"/>
            <a:ext cx="7607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en-GB" altLang="en-US" sz="1600" dirty="0" smtClean="0">
                <a:latin typeface="Arial" pitchFamily="34" charset="0"/>
              </a:rPr>
              <a:t>&gt; 100 km</a:t>
            </a:r>
            <a:endParaRPr lang="en-GB" altLang="en-US" sz="1600" dirty="0">
              <a:latin typeface="Arial" pitchFamily="34" charset="0"/>
            </a:endParaRPr>
          </a:p>
        </p:txBody>
      </p:sp>
      <p:sp>
        <p:nvSpPr>
          <p:cNvPr id="10" name="Titre 1"/>
          <p:cNvSpPr txBox="1">
            <a:spLocks/>
          </p:cNvSpPr>
          <p:nvPr/>
        </p:nvSpPr>
        <p:spPr bwMode="auto">
          <a:xfrm>
            <a:off x="467544" y="562670"/>
            <a:ext cx="841059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altLang="en-US" sz="2400" dirty="0" smtClean="0">
                <a:solidFill>
                  <a:srgbClr val="1F497D"/>
                </a:solidFill>
                <a:latin typeface="Arial Black" pitchFamily="34" charset="0"/>
                <a:ea typeface="ＭＳ Ｐゴシック" pitchFamily="34" charset="-128"/>
              </a:rPr>
              <a:t>Waterbird Census preparation</a:t>
            </a:r>
            <a:r>
              <a:rPr lang="en-GB" altLang="en-US" sz="2800" dirty="0" smtClean="0">
                <a:solidFill>
                  <a:srgbClr val="1F497D"/>
                </a:solidFill>
                <a:latin typeface="Arial Black" pitchFamily="34" charset="0"/>
                <a:ea typeface="ＭＳ Ｐゴシック" pitchFamily="34" charset="-128"/>
              </a:rPr>
              <a:t/>
            </a:r>
            <a:br>
              <a:rPr lang="en-GB" altLang="en-US" sz="2800" dirty="0" smtClean="0">
                <a:solidFill>
                  <a:srgbClr val="1F497D"/>
                </a:solidFill>
                <a:latin typeface="Arial Black" pitchFamily="34" charset="0"/>
                <a:ea typeface="ＭＳ Ｐゴシック" pitchFamily="34" charset="-128"/>
              </a:rPr>
            </a:br>
            <a:r>
              <a:rPr lang="en-GB" altLang="en-US" dirty="0" smtClean="0">
                <a:solidFill>
                  <a:srgbClr val="FF6600"/>
                </a:solidFill>
                <a:latin typeface="Arial Black" panose="020B0A04020102020204" pitchFamily="34" charset="0"/>
              </a:rPr>
              <a:t>Division of a site into count units</a:t>
            </a:r>
            <a:endParaRPr lang="en-GB" dirty="0">
              <a:solidFill>
                <a:srgbClr val="FF66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overzicht telgebieden Helleh3"/>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a:xfrm>
            <a:off x="3563888" y="1772816"/>
            <a:ext cx="5108448" cy="4230624"/>
          </a:xfrm>
        </p:spPr>
      </p:pic>
      <p:sp>
        <p:nvSpPr>
          <p:cNvPr id="8" name="Text Placeholder 7"/>
          <p:cNvSpPr>
            <a:spLocks noGrp="1"/>
          </p:cNvSpPr>
          <p:nvPr>
            <p:ph type="body" sz="half" idx="2"/>
          </p:nvPr>
        </p:nvSpPr>
        <p:spPr/>
        <p:txBody>
          <a:bodyPr/>
          <a:lstStyle/>
          <a:p>
            <a:pPr marL="285750" indent="-285750">
              <a:buFont typeface="Arial" pitchFamily="34" charset="0"/>
              <a:buChar char="•"/>
            </a:pPr>
            <a:r>
              <a:rPr lang="en-GB" altLang="en-US" sz="2800" dirty="0" smtClean="0">
                <a:ea typeface="ＭＳ Ｐゴシック" pitchFamily="34" charset="-128"/>
              </a:rPr>
              <a:t>The definition of count units should reflect</a:t>
            </a:r>
          </a:p>
          <a:p>
            <a:pPr marL="742950" lvl="1" indent="-285750">
              <a:buFont typeface="Arial" pitchFamily="34" charset="0"/>
              <a:buChar char="•"/>
            </a:pPr>
            <a:r>
              <a:rPr lang="en-GB" altLang="en-US" sz="2400" dirty="0" smtClean="0">
                <a:ea typeface="ＭＳ Ｐゴシック" pitchFamily="34" charset="-128"/>
              </a:rPr>
              <a:t>the Hydrological regime (e.g. tide, flood, etc.)</a:t>
            </a:r>
          </a:p>
          <a:p>
            <a:pPr marL="742950" lvl="1" indent="-285750">
              <a:buFont typeface="Arial" pitchFamily="34" charset="0"/>
              <a:buChar char="•"/>
            </a:pPr>
            <a:r>
              <a:rPr lang="en-GB" altLang="en-US" sz="2400" dirty="0" smtClean="0">
                <a:ea typeface="ＭＳ Ｐゴシック" pitchFamily="34" charset="-128"/>
              </a:rPr>
              <a:t>Accessibility</a:t>
            </a:r>
          </a:p>
          <a:p>
            <a:pPr marL="742950" lvl="1" indent="-285750">
              <a:buFont typeface="Arial" pitchFamily="34" charset="0"/>
              <a:buChar char="•"/>
            </a:pPr>
            <a:r>
              <a:rPr lang="en-GB" altLang="en-US" sz="2400" dirty="0" smtClean="0">
                <a:ea typeface="ＭＳ Ｐゴシック" pitchFamily="34" charset="-128"/>
              </a:rPr>
              <a:t>Visibility </a:t>
            </a:r>
          </a:p>
          <a:p>
            <a:pPr marL="742950" lvl="1" indent="-285750">
              <a:buFont typeface="Arial" pitchFamily="34" charset="0"/>
              <a:buChar char="•"/>
            </a:pPr>
            <a:r>
              <a:rPr lang="en-GB" altLang="en-US" sz="2400" dirty="0" smtClean="0">
                <a:ea typeface="ＭＳ Ｐゴシック" pitchFamily="34" charset="-128"/>
              </a:rPr>
              <a:t>Method of transport</a:t>
            </a:r>
          </a:p>
        </p:txBody>
      </p:sp>
      <p:sp>
        <p:nvSpPr>
          <p:cNvPr id="7" name="Titre 1"/>
          <p:cNvSpPr txBox="1">
            <a:spLocks/>
          </p:cNvSpPr>
          <p:nvPr/>
        </p:nvSpPr>
        <p:spPr bwMode="auto">
          <a:xfrm>
            <a:off x="467544" y="490662"/>
            <a:ext cx="841059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altLang="en-US" sz="2400" dirty="0" smtClean="0">
                <a:solidFill>
                  <a:srgbClr val="1F497D"/>
                </a:solidFill>
                <a:latin typeface="Arial Black" pitchFamily="34" charset="0"/>
                <a:ea typeface="ＭＳ Ｐゴシック" pitchFamily="34" charset="-128"/>
              </a:rPr>
              <a:t>Waterbird Census preparation</a:t>
            </a:r>
            <a:r>
              <a:rPr lang="en-GB" altLang="en-US" sz="2800" dirty="0" smtClean="0">
                <a:solidFill>
                  <a:srgbClr val="1F497D"/>
                </a:solidFill>
                <a:latin typeface="Arial Black" pitchFamily="34" charset="0"/>
                <a:ea typeface="ＭＳ Ｐゴシック" pitchFamily="34" charset="-128"/>
              </a:rPr>
              <a:t/>
            </a:r>
            <a:br>
              <a:rPr lang="en-GB" altLang="en-US" sz="2800" dirty="0" smtClean="0">
                <a:solidFill>
                  <a:srgbClr val="1F497D"/>
                </a:solidFill>
                <a:latin typeface="Arial Black" pitchFamily="34" charset="0"/>
                <a:ea typeface="ＭＳ Ｐゴシック" pitchFamily="34" charset="-128"/>
              </a:rPr>
            </a:br>
            <a:r>
              <a:rPr lang="en-GB" altLang="en-US" dirty="0" smtClean="0">
                <a:solidFill>
                  <a:srgbClr val="FF6600"/>
                </a:solidFill>
                <a:latin typeface="Arial Black" panose="020B0A04020102020204" pitchFamily="34" charset="0"/>
              </a:rPr>
              <a:t>Division of a site into count units</a:t>
            </a:r>
            <a:endParaRPr lang="en-GB" dirty="0">
              <a:solidFill>
                <a:srgbClr val="FF6600"/>
              </a:solidFill>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cstate="print">
            <a:extLst>
              <a:ext uri="{28A0092B-C50C-407E-A947-70E740481C1C}">
                <a14:useLocalDpi xmlns:a14="http://schemas.microsoft.com/office/drawing/2010/main" val="0"/>
              </a:ext>
            </a:extLst>
          </a:blip>
          <a:srcRect t="9033" b="19198"/>
          <a:stretch/>
        </p:blipFill>
        <p:spPr>
          <a:xfrm>
            <a:off x="1331640" y="3804402"/>
            <a:ext cx="6070750" cy="3080982"/>
          </a:xfrm>
          <a:prstGeom prst="rect">
            <a:avLst/>
          </a:prstGeom>
        </p:spPr>
      </p:pic>
      <p:sp>
        <p:nvSpPr>
          <p:cNvPr id="5" name="ZoneTexte 4"/>
          <p:cNvSpPr txBox="1"/>
          <p:nvPr/>
        </p:nvSpPr>
        <p:spPr>
          <a:xfrm>
            <a:off x="467544" y="1347733"/>
            <a:ext cx="7920880" cy="2739211"/>
          </a:xfrm>
          <a:prstGeom prst="rect">
            <a:avLst/>
          </a:prstGeom>
          <a:noFill/>
        </p:spPr>
        <p:txBody>
          <a:bodyPr wrap="square" rtlCol="0">
            <a:spAutoFit/>
          </a:bodyPr>
          <a:lstStyle/>
          <a:p>
            <a:r>
              <a:rPr lang="en-GB" sz="2000" b="1" dirty="0" smtClean="0"/>
              <a:t>Example of division levels</a:t>
            </a:r>
          </a:p>
          <a:p>
            <a:endParaRPr lang="en-GB" sz="2000" dirty="0" smtClean="0"/>
          </a:p>
          <a:p>
            <a:pPr marL="285750" indent="-285750">
              <a:buFont typeface="Arial" panose="020B0604020202020204" pitchFamily="34" charset="0"/>
              <a:buChar char="•"/>
              <a:tabLst>
                <a:tab pos="2328863" algn="l"/>
              </a:tabLst>
            </a:pPr>
            <a:r>
              <a:rPr lang="en-GB" sz="2000" dirty="0" smtClean="0"/>
              <a:t>Parent site: 	</a:t>
            </a:r>
            <a:r>
              <a:rPr lang="en-GB" sz="2000" i="1" dirty="0" smtClean="0"/>
              <a:t>Nasser Lake</a:t>
            </a:r>
          </a:p>
          <a:p>
            <a:pPr marL="285750" indent="-285750">
              <a:buFont typeface="Arial" panose="020B0604020202020204" pitchFamily="34" charset="0"/>
              <a:buChar char="•"/>
              <a:tabLst>
                <a:tab pos="2328863" algn="l"/>
              </a:tabLst>
            </a:pPr>
            <a:r>
              <a:rPr lang="en-GB" sz="2000" dirty="0" smtClean="0"/>
              <a:t>Site: 	</a:t>
            </a:r>
            <a:r>
              <a:rPr lang="en-GB" sz="2000" i="1" dirty="0" smtClean="0"/>
              <a:t>Khor Allaqi</a:t>
            </a:r>
          </a:p>
          <a:p>
            <a:pPr marL="285750" indent="-285750">
              <a:buFont typeface="Arial" panose="020B0604020202020204" pitchFamily="34" charset="0"/>
              <a:buChar char="•"/>
              <a:tabLst>
                <a:tab pos="2328863" algn="l"/>
              </a:tabLst>
            </a:pPr>
            <a:r>
              <a:rPr lang="en-GB" sz="2000" dirty="0" smtClean="0"/>
              <a:t>Count units: 	</a:t>
            </a:r>
            <a:r>
              <a:rPr lang="en-GB" sz="2000" i="1" dirty="0" smtClean="0"/>
              <a:t>Sections, transects</a:t>
            </a:r>
          </a:p>
          <a:p>
            <a:pPr marL="285750" indent="-285750">
              <a:buFont typeface="Arial" panose="020B0604020202020204" pitchFamily="34" charset="0"/>
              <a:buChar char="•"/>
              <a:tabLst>
                <a:tab pos="2328863" algn="l"/>
              </a:tabLst>
            </a:pPr>
            <a:r>
              <a:rPr lang="en-GB" sz="2000" dirty="0" smtClean="0"/>
              <a:t>Observation points</a:t>
            </a:r>
          </a:p>
          <a:p>
            <a:pPr marL="285750" indent="-285750">
              <a:buFont typeface="Arial" panose="020B0604020202020204" pitchFamily="34" charset="0"/>
              <a:buChar char="•"/>
            </a:pPr>
            <a:endParaRPr lang="en-GB" sz="1100" i="1" dirty="0" smtClean="0"/>
          </a:p>
          <a:p>
            <a:pPr algn="r"/>
            <a:r>
              <a:rPr lang="en-GB" sz="2000" dirty="0" smtClean="0"/>
              <a:t>For </a:t>
            </a:r>
            <a:r>
              <a:rPr lang="en-GB" altLang="en-US" sz="2000" b="1" dirty="0" smtClean="0">
                <a:solidFill>
                  <a:srgbClr val="FF6600"/>
                </a:solidFill>
              </a:rPr>
              <a:t>feasible </a:t>
            </a:r>
            <a:r>
              <a:rPr lang="en-GB" altLang="en-US" sz="2000" b="1" dirty="0">
                <a:solidFill>
                  <a:srgbClr val="FF6600"/>
                </a:solidFill>
              </a:rPr>
              <a:t>&amp;</a:t>
            </a:r>
            <a:r>
              <a:rPr lang="en-GB" altLang="en-US" sz="2000" b="1" dirty="0" smtClean="0">
                <a:solidFill>
                  <a:srgbClr val="FF6600"/>
                </a:solidFill>
              </a:rPr>
              <a:t> replicable </a:t>
            </a:r>
            <a:r>
              <a:rPr lang="en-GB" altLang="en-US" sz="2000" b="1" dirty="0" smtClean="0"/>
              <a:t>monitoring</a:t>
            </a:r>
          </a:p>
          <a:p>
            <a:pPr marL="285750" indent="-285750">
              <a:buFont typeface="Arial" panose="020B0604020202020204" pitchFamily="34" charset="0"/>
              <a:buChar char="•"/>
            </a:pPr>
            <a:endParaRPr lang="en-GB" sz="2000" i="1" dirty="0"/>
          </a:p>
        </p:txBody>
      </p:sp>
      <p:sp>
        <p:nvSpPr>
          <p:cNvPr id="10" name="Titre 1"/>
          <p:cNvSpPr txBox="1">
            <a:spLocks/>
          </p:cNvSpPr>
          <p:nvPr/>
        </p:nvSpPr>
        <p:spPr bwMode="auto">
          <a:xfrm>
            <a:off x="467544" y="490662"/>
            <a:ext cx="841059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altLang="en-US" sz="2400" dirty="0" smtClean="0">
                <a:solidFill>
                  <a:srgbClr val="1F497D"/>
                </a:solidFill>
                <a:latin typeface="Arial Black" pitchFamily="34" charset="0"/>
                <a:ea typeface="ＭＳ Ｐゴシック" pitchFamily="34" charset="-128"/>
              </a:rPr>
              <a:t>Waterbird Census preparation</a:t>
            </a:r>
            <a:r>
              <a:rPr lang="en-GB" altLang="en-US" sz="2800" dirty="0" smtClean="0">
                <a:solidFill>
                  <a:srgbClr val="1F497D"/>
                </a:solidFill>
                <a:latin typeface="Arial Black" pitchFamily="34" charset="0"/>
                <a:ea typeface="ＭＳ Ｐゴシック" pitchFamily="34" charset="-128"/>
              </a:rPr>
              <a:t/>
            </a:r>
            <a:br>
              <a:rPr lang="en-GB" altLang="en-US" sz="2800" dirty="0" smtClean="0">
                <a:solidFill>
                  <a:srgbClr val="1F497D"/>
                </a:solidFill>
                <a:latin typeface="Arial Black" pitchFamily="34" charset="0"/>
                <a:ea typeface="ＭＳ Ｐゴシック" pitchFamily="34" charset="-128"/>
              </a:rPr>
            </a:br>
            <a:r>
              <a:rPr lang="en-GB" altLang="en-US" dirty="0" smtClean="0">
                <a:solidFill>
                  <a:srgbClr val="FF6600"/>
                </a:solidFill>
                <a:latin typeface="Arial Black" panose="020B0A04020102020204" pitchFamily="34" charset="0"/>
              </a:rPr>
              <a:t>Division of a site into count units</a:t>
            </a:r>
            <a:endParaRPr lang="en-GB" dirty="0">
              <a:solidFill>
                <a:srgbClr val="FF6600"/>
              </a:solidFill>
              <a:latin typeface="Arial Black" panose="020B0A04020102020204" pitchFamily="34" charset="0"/>
            </a:endParaRPr>
          </a:p>
        </p:txBody>
      </p:sp>
    </p:spTree>
    <p:extLst>
      <p:ext uri="{BB962C8B-B14F-4D97-AF65-F5344CB8AC3E}">
        <p14:creationId xmlns:p14="http://schemas.microsoft.com/office/powerpoint/2010/main" val="39964462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90662"/>
            <a:ext cx="8229600" cy="778098"/>
          </a:xfrm>
        </p:spPr>
        <p:txBody>
          <a:bodyPr/>
          <a:lstStyle/>
          <a:p>
            <a:r>
              <a:rPr lang="en-GB" altLang="en-US" sz="2800" dirty="0" smtClean="0">
                <a:solidFill>
                  <a:srgbClr val="1F497D"/>
                </a:solidFill>
                <a:latin typeface="Arial Black" pitchFamily="34" charset="0"/>
                <a:ea typeface="ＭＳ Ｐゴシック" pitchFamily="34" charset="-128"/>
              </a:rPr>
              <a:t>Waterbird Census preparation</a:t>
            </a:r>
            <a:r>
              <a:rPr lang="en-GB" altLang="en-US" sz="2800" noProof="0" dirty="0" smtClean="0">
                <a:solidFill>
                  <a:srgbClr val="1F497D"/>
                </a:solidFill>
                <a:latin typeface="Arial Black" pitchFamily="34" charset="0"/>
                <a:ea typeface="ＭＳ Ｐゴシック" pitchFamily="34" charset="-128"/>
              </a:rPr>
              <a:t/>
            </a:r>
            <a:br>
              <a:rPr lang="en-GB" altLang="en-US" sz="2800" noProof="0" dirty="0" smtClean="0">
                <a:solidFill>
                  <a:srgbClr val="1F497D"/>
                </a:solidFill>
                <a:latin typeface="Arial Black" pitchFamily="34" charset="0"/>
                <a:ea typeface="ＭＳ Ｐゴシック" pitchFamily="34" charset="-128"/>
              </a:rPr>
            </a:br>
            <a:r>
              <a:rPr lang="en-GB" sz="2000" noProof="0" dirty="0" smtClean="0">
                <a:solidFill>
                  <a:srgbClr val="FF6600"/>
                </a:solidFill>
                <a:latin typeface="Arial Black" panose="020B0A04020102020204" pitchFamily="34" charset="0"/>
              </a:rPr>
              <a:t>Documenting counted sites and counted units</a:t>
            </a:r>
            <a:endParaRPr lang="en-GB" sz="2000" noProof="0" dirty="0">
              <a:solidFill>
                <a:srgbClr val="FF6600"/>
              </a:solidFill>
              <a:latin typeface="Arial Black" panose="020B0A04020102020204" pitchFamily="34" charset="0"/>
            </a:endParaRPr>
          </a:p>
        </p:txBody>
      </p:sp>
      <p:sp>
        <p:nvSpPr>
          <p:cNvPr id="6" name="Espace réservé du contenu 5"/>
          <p:cNvSpPr>
            <a:spLocks noGrp="1"/>
          </p:cNvSpPr>
          <p:nvPr>
            <p:ph sz="quarter" idx="4"/>
          </p:nvPr>
        </p:nvSpPr>
        <p:spPr>
          <a:xfrm>
            <a:off x="611560" y="1421829"/>
            <a:ext cx="8280920" cy="3519339"/>
          </a:xfrm>
        </p:spPr>
        <p:txBody>
          <a:bodyPr/>
          <a:lstStyle/>
          <a:p>
            <a:pPr marL="0" indent="0">
              <a:buNone/>
            </a:pPr>
            <a:r>
              <a:rPr lang="en-GB" b="1" noProof="0" dirty="0" smtClean="0"/>
              <a:t>Which data ?</a:t>
            </a:r>
          </a:p>
          <a:p>
            <a:pPr>
              <a:buFont typeface="Wingdings" panose="05000000000000000000" pitchFamily="2" charset="2"/>
              <a:buChar char="§"/>
            </a:pPr>
            <a:r>
              <a:rPr lang="en-GB" noProof="0" dirty="0" smtClean="0"/>
              <a:t>Site code </a:t>
            </a:r>
          </a:p>
          <a:p>
            <a:pPr lvl="1">
              <a:buFont typeface="Wingdings" panose="05000000000000000000" pitchFamily="2" charset="2"/>
              <a:buChar char="§"/>
            </a:pPr>
            <a:r>
              <a:rPr lang="en-GB" noProof="0" dirty="0" smtClean="0"/>
              <a:t>Wetlands International site code, if already counted and counts provided to WI</a:t>
            </a:r>
          </a:p>
          <a:p>
            <a:pPr lvl="1">
              <a:buFont typeface="Wingdings" panose="05000000000000000000" pitchFamily="2" charset="2"/>
              <a:buChar char="§"/>
            </a:pPr>
            <a:r>
              <a:rPr lang="en-GB" noProof="0" dirty="0" smtClean="0"/>
              <a:t>National site code if available</a:t>
            </a:r>
          </a:p>
          <a:p>
            <a:pPr>
              <a:buFont typeface="Wingdings" panose="05000000000000000000" pitchFamily="2" charset="2"/>
              <a:buChar char="§"/>
            </a:pPr>
            <a:r>
              <a:rPr lang="en-GB" noProof="0" dirty="0" smtClean="0"/>
              <a:t>Site Name </a:t>
            </a:r>
          </a:p>
          <a:p>
            <a:pPr>
              <a:buFont typeface="Wingdings" panose="05000000000000000000" pitchFamily="2" charset="2"/>
              <a:buChar char="§"/>
            </a:pPr>
            <a:r>
              <a:rPr lang="en-GB" noProof="0" dirty="0" smtClean="0"/>
              <a:t>Parent site Name</a:t>
            </a:r>
          </a:p>
          <a:p>
            <a:pPr>
              <a:buFont typeface="Wingdings" panose="05000000000000000000" pitchFamily="2" charset="2"/>
              <a:buChar char="§"/>
            </a:pPr>
            <a:r>
              <a:rPr lang="en-GB" noProof="0" dirty="0" smtClean="0"/>
              <a:t>Region</a:t>
            </a:r>
          </a:p>
          <a:p>
            <a:pPr>
              <a:buFont typeface="Wingdings" panose="05000000000000000000" pitchFamily="2" charset="2"/>
              <a:buChar char="§"/>
            </a:pPr>
            <a:r>
              <a:rPr lang="en-GB" noProof="0" dirty="0" smtClean="0"/>
              <a:t>Latitude (Y) : in decimal degrees in WGS84</a:t>
            </a:r>
          </a:p>
          <a:p>
            <a:pPr>
              <a:buFont typeface="Wingdings" panose="05000000000000000000" pitchFamily="2" charset="2"/>
              <a:buChar char="§"/>
            </a:pPr>
            <a:r>
              <a:rPr lang="en-GB" noProof="0" dirty="0" smtClean="0"/>
              <a:t>Longitude (X) : in decimal degrees in WGS84</a:t>
            </a:r>
          </a:p>
          <a:p>
            <a:pPr>
              <a:buFont typeface="Wingdings" panose="05000000000000000000" pitchFamily="2" charset="2"/>
              <a:buChar char="§"/>
            </a:pPr>
            <a:endParaRPr lang="en-GB" noProof="0" dirty="0"/>
          </a:p>
        </p:txBody>
      </p:sp>
      <p:sp>
        <p:nvSpPr>
          <p:cNvPr id="7" name="Espace réservé du numéro de diapositive 6"/>
          <p:cNvSpPr>
            <a:spLocks noGrp="1"/>
          </p:cNvSpPr>
          <p:nvPr>
            <p:ph type="sldNum" sz="quarter" idx="12"/>
          </p:nvPr>
        </p:nvSpPr>
        <p:spPr/>
        <p:txBody>
          <a:bodyPr/>
          <a:lstStyle/>
          <a:p>
            <a:pPr>
              <a:defRPr/>
            </a:pPr>
            <a:fld id="{98BEC11F-006B-42B0-BE36-1914DD6CA2EC}" type="slidenum">
              <a:rPr lang="en-GB" altLang="en-US" smtClean="0"/>
              <a:pPr>
                <a:defRPr/>
              </a:pPr>
              <a:t>13</a:t>
            </a:fld>
            <a:endParaRPr lang="en-GB" altLang="en-US" dirty="0"/>
          </a:p>
        </p:txBody>
      </p:sp>
      <p:sp>
        <p:nvSpPr>
          <p:cNvPr id="9" name="Espace réservé du contenu 8"/>
          <p:cNvSpPr>
            <a:spLocks noGrp="1"/>
          </p:cNvSpPr>
          <p:nvPr>
            <p:ph sz="half" idx="2"/>
          </p:nvPr>
        </p:nvSpPr>
        <p:spPr>
          <a:xfrm>
            <a:off x="1619672" y="5917852"/>
            <a:ext cx="5256584" cy="607492"/>
          </a:xfrm>
        </p:spPr>
        <p:style>
          <a:lnRef idx="2">
            <a:schemeClr val="accent1"/>
          </a:lnRef>
          <a:fillRef idx="1">
            <a:schemeClr val="lt1"/>
          </a:fillRef>
          <a:effectRef idx="0">
            <a:schemeClr val="accent1"/>
          </a:effectRef>
          <a:fontRef idx="minor">
            <a:schemeClr val="dk1"/>
          </a:fontRef>
        </p:style>
        <p:txBody>
          <a:bodyPr/>
          <a:lstStyle/>
          <a:p>
            <a:pPr marL="0" indent="0">
              <a:buNone/>
            </a:pPr>
            <a:r>
              <a:rPr lang="en-GB" noProof="0" dirty="0" smtClean="0"/>
              <a:t>An </a:t>
            </a:r>
            <a:r>
              <a:rPr lang="en-GB" b="1" noProof="0" dirty="0" smtClean="0"/>
              <a:t>agreed</a:t>
            </a:r>
            <a:r>
              <a:rPr lang="en-GB" noProof="0" dirty="0" smtClean="0"/>
              <a:t> national site list is necessary</a:t>
            </a:r>
            <a:endParaRPr lang="en-GB" noProof="0" dirty="0"/>
          </a:p>
        </p:txBody>
      </p:sp>
      <p:sp>
        <p:nvSpPr>
          <p:cNvPr id="3" name="Flèche droite 2"/>
          <p:cNvSpPr/>
          <p:nvPr/>
        </p:nvSpPr>
        <p:spPr>
          <a:xfrm>
            <a:off x="939652" y="6021288"/>
            <a:ext cx="504056"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48611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Content Placeholder 4" descr="AfWC SITE FORM EN [Compatibility Mode] - Microsoft Word"/>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539552" y="3642204"/>
            <a:ext cx="3748667" cy="2883140"/>
          </a:xfrm>
        </p:spPr>
      </p:pic>
      <p:sp>
        <p:nvSpPr>
          <p:cNvPr id="7" name="Text Placeholder 6"/>
          <p:cNvSpPr>
            <a:spLocks noGrp="1"/>
          </p:cNvSpPr>
          <p:nvPr>
            <p:ph type="body" sz="quarter" idx="3"/>
          </p:nvPr>
        </p:nvSpPr>
        <p:spPr>
          <a:xfrm>
            <a:off x="467544" y="2014544"/>
            <a:ext cx="4040188" cy="1342448"/>
          </a:xfrm>
        </p:spPr>
        <p:txBody>
          <a:bodyPr>
            <a:normAutofit lnSpcReduction="10000"/>
          </a:bodyPr>
          <a:lstStyle/>
          <a:p>
            <a:pPr>
              <a:buFont typeface="Arial" charset="0"/>
              <a:buNone/>
              <a:defRPr/>
            </a:pPr>
            <a:r>
              <a:rPr lang="en-GB" sz="2000" dirty="0" smtClean="0">
                <a:ea typeface="+mn-ea"/>
              </a:rPr>
              <a:t>Site forms</a:t>
            </a:r>
          </a:p>
          <a:p>
            <a:pPr marL="342900" indent="-342900">
              <a:buFont typeface="Arial" panose="020B0604020202020204" pitchFamily="34" charset="0"/>
              <a:buChar char="•"/>
              <a:defRPr/>
            </a:pPr>
            <a:r>
              <a:rPr lang="en-GB" sz="2000" b="0" dirty="0" smtClean="0">
                <a:ea typeface="+mn-ea"/>
              </a:rPr>
              <a:t>The simplest way to document sites</a:t>
            </a:r>
          </a:p>
          <a:p>
            <a:pPr marL="342900" indent="-342900">
              <a:buFont typeface="Arial" panose="020B0604020202020204" pitchFamily="34" charset="0"/>
              <a:buChar char="•"/>
              <a:defRPr/>
            </a:pPr>
            <a:r>
              <a:rPr lang="en-GB" sz="2000" b="0" dirty="0" smtClean="0">
                <a:ea typeface="+mn-ea"/>
              </a:rPr>
              <a:t>Information difficult to share</a:t>
            </a:r>
          </a:p>
        </p:txBody>
      </p:sp>
      <p:pic>
        <p:nvPicPr>
          <p:cNvPr id="13317" name="Content Placeholder 3" descr="Screen Shot 2014-09-02 at 07.52.37.png"/>
          <p:cNvPicPr>
            <a:picLocks noGrp="1" noChangeAspect="1"/>
          </p:cNvPicPr>
          <p:nvPr>
            <p:ph sz="quarter" idx="4"/>
          </p:nvPr>
        </p:nvPicPr>
        <p:blipFill>
          <a:blip r:embed="rId4" cstate="screen">
            <a:extLst>
              <a:ext uri="{28A0092B-C50C-407E-A947-70E740481C1C}">
                <a14:useLocalDpi xmlns:a14="http://schemas.microsoft.com/office/drawing/2010/main"/>
              </a:ext>
            </a:extLst>
          </a:blip>
          <a:srcRect l="14926" r="14926"/>
          <a:stretch>
            <a:fillRect/>
          </a:stretch>
        </p:blipFill>
        <p:spPr>
          <a:xfrm>
            <a:off x="5318724" y="3075945"/>
            <a:ext cx="3528392" cy="3449399"/>
          </a:xfrm>
        </p:spPr>
      </p:pic>
      <p:sp>
        <p:nvSpPr>
          <p:cNvPr id="10" name="Titre 1"/>
          <p:cNvSpPr txBox="1">
            <a:spLocks/>
          </p:cNvSpPr>
          <p:nvPr/>
        </p:nvSpPr>
        <p:spPr bwMode="auto">
          <a:xfrm>
            <a:off x="467544" y="490662"/>
            <a:ext cx="841059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GB" altLang="en-US" sz="2400" dirty="0" smtClean="0">
                <a:solidFill>
                  <a:srgbClr val="1F497D"/>
                </a:solidFill>
                <a:latin typeface="Arial Black" pitchFamily="34" charset="0"/>
                <a:ea typeface="ＭＳ Ｐゴシック" pitchFamily="34" charset="-128"/>
              </a:rPr>
              <a:t>Waterbird Census preparation</a:t>
            </a:r>
            <a:r>
              <a:rPr lang="en-GB" altLang="en-US" sz="2800" dirty="0" smtClean="0">
                <a:solidFill>
                  <a:srgbClr val="1F497D"/>
                </a:solidFill>
                <a:latin typeface="Arial Black" pitchFamily="34" charset="0"/>
                <a:ea typeface="ＭＳ Ｐゴシック" pitchFamily="34" charset="-128"/>
              </a:rPr>
              <a:t/>
            </a:r>
            <a:br>
              <a:rPr lang="en-GB" altLang="en-US" sz="2800" dirty="0" smtClean="0">
                <a:solidFill>
                  <a:srgbClr val="1F497D"/>
                </a:solidFill>
                <a:latin typeface="Arial Black" pitchFamily="34" charset="0"/>
                <a:ea typeface="ＭＳ Ｐゴシック" pitchFamily="34" charset="-128"/>
              </a:rPr>
            </a:br>
            <a:r>
              <a:rPr lang="en-GB" dirty="0" smtClean="0">
                <a:solidFill>
                  <a:srgbClr val="FF6600"/>
                </a:solidFill>
                <a:latin typeface="Arial Black" panose="020B0A04020102020204" pitchFamily="34" charset="0"/>
              </a:rPr>
              <a:t>Documenting counted sites and counted units</a:t>
            </a:r>
            <a:endParaRPr lang="en-GB" dirty="0">
              <a:solidFill>
                <a:srgbClr val="FF6600"/>
              </a:solidFill>
              <a:latin typeface="Arial Black" panose="020B0A04020102020204" pitchFamily="34" charset="0"/>
            </a:endParaRPr>
          </a:p>
        </p:txBody>
      </p:sp>
      <p:sp>
        <p:nvSpPr>
          <p:cNvPr id="2" name="ZoneTexte 1"/>
          <p:cNvSpPr txBox="1"/>
          <p:nvPr/>
        </p:nvSpPr>
        <p:spPr>
          <a:xfrm>
            <a:off x="5291052" y="1556792"/>
            <a:ext cx="3587084" cy="1754326"/>
          </a:xfrm>
          <a:prstGeom prst="rect">
            <a:avLst/>
          </a:prstGeom>
          <a:noFill/>
        </p:spPr>
        <p:txBody>
          <a:bodyPr wrap="square" rtlCol="0">
            <a:spAutoFit/>
          </a:bodyPr>
          <a:lstStyle/>
          <a:p>
            <a:r>
              <a:rPr lang="en-GB" b="1" dirty="0" smtClean="0">
                <a:latin typeface="+mn-lt"/>
              </a:rPr>
              <a:t>Online database</a:t>
            </a:r>
          </a:p>
          <a:p>
            <a:pPr marL="285750" indent="-285750">
              <a:buFont typeface="Arial" panose="020B0604020202020204" pitchFamily="34" charset="0"/>
              <a:buChar char="•"/>
            </a:pPr>
            <a:r>
              <a:rPr lang="en-GB" dirty="0" smtClean="0">
                <a:latin typeface="+mn-lt"/>
              </a:rPr>
              <a:t>Information easy to share</a:t>
            </a:r>
          </a:p>
          <a:p>
            <a:pPr marL="285750" indent="-285750">
              <a:buFont typeface="Arial" panose="020B0604020202020204" pitchFamily="34" charset="0"/>
              <a:buChar char="•"/>
              <a:defRPr/>
            </a:pPr>
            <a:r>
              <a:rPr lang="en-GB" dirty="0" smtClean="0">
                <a:latin typeface="+mn-lt"/>
                <a:ea typeface="ＭＳ Ｐゴシック" charset="0"/>
              </a:rPr>
              <a:t>Needs a good Internet connection</a:t>
            </a:r>
          </a:p>
          <a:p>
            <a:pPr marL="285750" indent="-285750">
              <a:buFont typeface="Arial" panose="020B0604020202020204" pitchFamily="34" charset="0"/>
              <a:buChar char="•"/>
              <a:defRPr/>
            </a:pPr>
            <a:r>
              <a:rPr lang="en-GB" dirty="0" smtClean="0">
                <a:latin typeface="+mn-lt"/>
                <a:ea typeface="ＭＳ Ｐゴシック" charset="0"/>
              </a:rPr>
              <a:t>Digital site boundaries</a:t>
            </a:r>
          </a:p>
          <a:p>
            <a:pPr marL="285750" indent="-285750">
              <a:buFont typeface="Arial" panose="020B0604020202020204" pitchFamily="34" charset="0"/>
              <a:buChar char="•"/>
              <a:defRPr/>
            </a:pPr>
            <a:endParaRPr lang="en-GB" dirty="0">
              <a:latin typeface="+mn-lt"/>
            </a:endParaRPr>
          </a:p>
        </p:txBody>
      </p:sp>
      <p:sp>
        <p:nvSpPr>
          <p:cNvPr id="13" name="ZoneTexte 12"/>
          <p:cNvSpPr txBox="1"/>
          <p:nvPr/>
        </p:nvSpPr>
        <p:spPr>
          <a:xfrm>
            <a:off x="467544" y="1325959"/>
            <a:ext cx="2592288" cy="461665"/>
          </a:xfrm>
          <a:prstGeom prst="rect">
            <a:avLst/>
          </a:prstGeom>
          <a:noFill/>
        </p:spPr>
        <p:txBody>
          <a:bodyPr wrap="square" rtlCol="0">
            <a:spAutoFit/>
          </a:bodyPr>
          <a:lstStyle/>
          <a:p>
            <a:r>
              <a:rPr lang="en-GB" sz="2400" b="1" dirty="0" smtClean="0">
                <a:latin typeface="+mn-lt"/>
              </a:rPr>
              <a:t>Which format?</a:t>
            </a:r>
            <a:endParaRPr lang="en-GB" sz="2400" b="1"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96AB94"/>
            </a:gs>
            <a:gs pos="17000">
              <a:srgbClr val="D4DEFF"/>
            </a:gs>
            <a:gs pos="47000">
              <a:srgbClr val="D4DEFF"/>
            </a:gs>
            <a:gs pos="75000">
              <a:srgbClr val="FFFFCC"/>
            </a:gs>
            <a:gs pos="100000">
              <a:srgbClr val="FFFFCC"/>
            </a:gs>
          </a:gsLst>
          <a:lin ang="18000000" scaled="0"/>
        </a:gradFill>
        <a:effectLst/>
      </p:bgPr>
    </p:bg>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r>
              <a:rPr lang="en-GB" altLang="en-US" dirty="0" smtClean="0">
                <a:solidFill>
                  <a:srgbClr val="1F497D"/>
                </a:solidFill>
                <a:ea typeface="ＭＳ Ｐゴシック" pitchFamily="34" charset="-128"/>
              </a:rPr>
              <a:t>Waterbird Census </a:t>
            </a:r>
            <a:r>
              <a:rPr lang="en-GB" altLang="en-US" b="1" noProof="0" dirty="0" smtClean="0">
                <a:ea typeface="ＭＳ Ｐゴシック" pitchFamily="34" charset="-128"/>
              </a:rPr>
              <a:t>Data Flow</a:t>
            </a:r>
            <a:endParaRPr lang="en-GB" altLang="en-US" sz="3200" noProof="0" dirty="0" smtClean="0">
              <a:ea typeface="ＭＳ Ｐゴシック" pitchFamily="34" charset="-128"/>
            </a:endParaRPr>
          </a:p>
        </p:txBody>
      </p:sp>
      <p:pic>
        <p:nvPicPr>
          <p:cNvPr id="14340" name="Content Placeholder 6"/>
          <p:cNvPicPr>
            <a:picLocks noGrp="1" noChangeAspect="1" noChangeArrowheads="1"/>
          </p:cNvPicPr>
          <p:nvPr>
            <p:ph idx="1"/>
          </p:nvPr>
        </p:nvPicPr>
        <p:blipFill>
          <a:blip r:embed="rId3">
            <a:extLst>
              <a:ext uri="{BEBA8EAE-BF5A-486C-A8C5-ECC9F3942E4B}">
                <a14:imgProps xmlns:a14="http://schemas.microsoft.com/office/drawing/2010/main">
                  <a14:imgLayer r:embed="rId4">
                    <a14:imgEffect>
                      <a14:artisticFilmGrain grainSize="22"/>
                    </a14:imgEffect>
                    <a14:imgEffect>
                      <a14:colorTemperature colorTemp="6350"/>
                    </a14:imgEffect>
                  </a14:imgLayer>
                </a14:imgProps>
              </a:ext>
              <a:ext uri="{28A0092B-C50C-407E-A947-70E740481C1C}">
                <a14:useLocalDpi xmlns:a14="http://schemas.microsoft.com/office/drawing/2010/main"/>
              </a:ext>
            </a:extLst>
          </a:blip>
          <a:srcRect/>
          <a:stretch>
            <a:fillRect/>
          </a:stretch>
        </p:blipFill>
        <p:spPr>
          <a:xfrm>
            <a:off x="467544" y="1844824"/>
            <a:ext cx="8395140" cy="4536504"/>
          </a:xfrm>
        </p:spPr>
      </p:pic>
      <p:sp>
        <p:nvSpPr>
          <p:cNvPr id="14339"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3416C493-79CE-4FE6-832A-64210344E8A5}" type="slidenum">
              <a:rPr lang="fr-FR" altLang="en-US" sz="1200" smtClean="0">
                <a:solidFill>
                  <a:srgbClr val="898989"/>
                </a:solidFill>
              </a:rPr>
              <a:pPr eaLnBrk="1" hangingPunct="1">
                <a:spcBef>
                  <a:spcPct val="0"/>
                </a:spcBef>
                <a:buFontTx/>
                <a:buNone/>
              </a:pPr>
              <a:t>15</a:t>
            </a:fld>
            <a:endParaRPr lang="fr-FR" altLang="en-US" sz="1200" dirty="0" smtClean="0">
              <a:solidFill>
                <a:srgbClr val="898989"/>
              </a:solidFill>
            </a:endParaRPr>
          </a:p>
        </p:txBody>
      </p:sp>
      <p:sp>
        <p:nvSpPr>
          <p:cNvPr id="2" name="ZoneTexte 1"/>
          <p:cNvSpPr txBox="1"/>
          <p:nvPr/>
        </p:nvSpPr>
        <p:spPr>
          <a:xfrm>
            <a:off x="611560" y="1196752"/>
            <a:ext cx="2637088" cy="461665"/>
          </a:xfrm>
          <a:prstGeom prst="rect">
            <a:avLst/>
          </a:prstGeom>
          <a:noFill/>
        </p:spPr>
        <p:txBody>
          <a:bodyPr wrap="square" rtlCol="0">
            <a:spAutoFit/>
          </a:bodyPr>
          <a:lstStyle/>
          <a:p>
            <a:r>
              <a:rPr lang="en-GB" altLang="en-US" sz="2400" b="1" dirty="0">
                <a:solidFill>
                  <a:srgbClr val="FF6600"/>
                </a:solidFill>
                <a:latin typeface="+mn-lt"/>
              </a:rPr>
              <a:t>Indoor exercise</a:t>
            </a:r>
            <a:endParaRPr lang="fr-FR" sz="3600" dirty="0">
              <a:solidFill>
                <a:srgbClr val="FF6600"/>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13792"/>
            <a:ext cx="8229600" cy="1143000"/>
          </a:xfrm>
        </p:spPr>
        <p:txBody>
          <a:bodyPr/>
          <a:lstStyle/>
          <a:p>
            <a:r>
              <a:rPr lang="en-GB" altLang="en-US" dirty="0" smtClean="0">
                <a:solidFill>
                  <a:srgbClr val="1F497D"/>
                </a:solidFill>
                <a:ea typeface="ＭＳ Ｐゴシック" pitchFamily="34" charset="-128"/>
              </a:rPr>
              <a:t>Waterbird Census </a:t>
            </a:r>
            <a:r>
              <a:rPr lang="en-GB" noProof="0" dirty="0" smtClean="0"/>
              <a:t>Data Flow</a:t>
            </a:r>
            <a:br>
              <a:rPr lang="en-GB" noProof="0" dirty="0" smtClean="0"/>
            </a:br>
            <a:r>
              <a:rPr lang="en-GB" sz="2400" b="1" noProof="0" dirty="0" smtClean="0">
                <a:solidFill>
                  <a:srgbClr val="FF6600"/>
                </a:solidFill>
              </a:rPr>
              <a:t>Key steps</a:t>
            </a:r>
            <a:endParaRPr lang="en-GB" sz="2400" b="1" noProof="0" dirty="0">
              <a:solidFill>
                <a:srgbClr val="FF6600"/>
              </a:solidFill>
            </a:endParaRPr>
          </a:p>
        </p:txBody>
      </p:sp>
      <p:sp>
        <p:nvSpPr>
          <p:cNvPr id="3" name="Espace réservé du contenu 2"/>
          <p:cNvSpPr>
            <a:spLocks noGrp="1"/>
          </p:cNvSpPr>
          <p:nvPr>
            <p:ph idx="1"/>
          </p:nvPr>
        </p:nvSpPr>
        <p:spPr>
          <a:xfrm>
            <a:off x="457200" y="1855365"/>
            <a:ext cx="8363272" cy="4525963"/>
          </a:xfrm>
        </p:spPr>
        <p:txBody>
          <a:bodyPr/>
          <a:lstStyle/>
          <a:p>
            <a:pPr marL="457200" indent="-457200">
              <a:spcBef>
                <a:spcPts val="1800"/>
              </a:spcBef>
              <a:buFont typeface="Wingdings" panose="05000000000000000000" pitchFamily="2" charset="2"/>
              <a:buChar char="§"/>
            </a:pPr>
            <a:r>
              <a:rPr lang="en-GB" b="1" noProof="0" dirty="0" smtClean="0">
                <a:solidFill>
                  <a:srgbClr val="FF6600"/>
                </a:solidFill>
              </a:rPr>
              <a:t>Step 1</a:t>
            </a:r>
            <a:r>
              <a:rPr lang="en-GB" noProof="0" dirty="0" smtClean="0"/>
              <a:t>: Observers taking notes in the field</a:t>
            </a:r>
          </a:p>
          <a:p>
            <a:pPr marL="457200" indent="-457200">
              <a:spcBef>
                <a:spcPts val="1800"/>
              </a:spcBef>
              <a:buFont typeface="Wingdings" panose="05000000000000000000" pitchFamily="2" charset="2"/>
              <a:buChar char="§"/>
            </a:pPr>
            <a:r>
              <a:rPr lang="en-GB" b="1" noProof="0" dirty="0" smtClean="0">
                <a:solidFill>
                  <a:srgbClr val="FF6600"/>
                </a:solidFill>
              </a:rPr>
              <a:t>Step 2</a:t>
            </a:r>
            <a:r>
              <a:rPr lang="en-GB" noProof="0" dirty="0" smtClean="0"/>
              <a:t>: Observers submit their data to the national coordinator</a:t>
            </a:r>
          </a:p>
          <a:p>
            <a:pPr marL="457200" indent="-457200">
              <a:spcBef>
                <a:spcPts val="1800"/>
              </a:spcBef>
              <a:buFont typeface="Wingdings" panose="05000000000000000000" pitchFamily="2" charset="2"/>
              <a:buChar char="§"/>
            </a:pPr>
            <a:r>
              <a:rPr lang="en-GB" b="1" noProof="0" dirty="0" smtClean="0">
                <a:solidFill>
                  <a:srgbClr val="FF6600"/>
                </a:solidFill>
              </a:rPr>
              <a:t>Step 3</a:t>
            </a:r>
            <a:r>
              <a:rPr lang="en-GB" noProof="0" dirty="0" smtClean="0"/>
              <a:t>: National coordinators compile data and make a first check of the data, then send it to WI</a:t>
            </a:r>
          </a:p>
          <a:p>
            <a:pPr marL="457200" indent="-457200">
              <a:spcBef>
                <a:spcPts val="1800"/>
              </a:spcBef>
              <a:buFont typeface="Wingdings" panose="05000000000000000000" pitchFamily="2" charset="2"/>
              <a:buChar char="§"/>
            </a:pPr>
            <a:r>
              <a:rPr lang="en-GB" b="1" noProof="0" dirty="0" smtClean="0">
                <a:solidFill>
                  <a:srgbClr val="FF6600"/>
                </a:solidFill>
              </a:rPr>
              <a:t>Step 4</a:t>
            </a:r>
            <a:r>
              <a:rPr lang="en-GB" b="1" noProof="0" dirty="0" smtClean="0"/>
              <a:t>: </a:t>
            </a:r>
            <a:r>
              <a:rPr lang="en-GB" noProof="0" dirty="0" smtClean="0"/>
              <a:t>Wetlands International produces international overviews</a:t>
            </a:r>
          </a:p>
          <a:p>
            <a:endParaRPr lang="en-GB" b="1" noProof="0" dirty="0"/>
          </a:p>
        </p:txBody>
      </p:sp>
      <p:sp>
        <p:nvSpPr>
          <p:cNvPr id="4" name="Espace réservé du numéro de diapositive 3"/>
          <p:cNvSpPr>
            <a:spLocks noGrp="1"/>
          </p:cNvSpPr>
          <p:nvPr>
            <p:ph type="sldNum" sz="quarter" idx="12"/>
          </p:nvPr>
        </p:nvSpPr>
        <p:spPr/>
        <p:txBody>
          <a:bodyPr/>
          <a:lstStyle/>
          <a:p>
            <a:pPr>
              <a:defRPr/>
            </a:pPr>
            <a:fld id="{BBE7FD9F-40BF-47FD-B54A-33980AB43AA6}" type="slidenum">
              <a:rPr lang="fr-FR" altLang="en-US" smtClean="0"/>
              <a:pPr>
                <a:defRPr/>
              </a:pPr>
              <a:t>16</a:t>
            </a:fld>
            <a:endParaRPr lang="fr-FR" altLang="en-US" dirty="0"/>
          </a:p>
        </p:txBody>
      </p:sp>
    </p:spTree>
    <p:extLst>
      <p:ext uri="{BB962C8B-B14F-4D97-AF65-F5344CB8AC3E}">
        <p14:creationId xmlns:p14="http://schemas.microsoft.com/office/powerpoint/2010/main" val="1947417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46856" y="341784"/>
            <a:ext cx="8229600" cy="1143000"/>
          </a:xfrm>
        </p:spPr>
        <p:txBody>
          <a:bodyPr/>
          <a:lstStyle/>
          <a:p>
            <a:r>
              <a:rPr lang="en-GB" sz="2800" dirty="0">
                <a:solidFill>
                  <a:srgbClr val="1F497D"/>
                </a:solidFill>
                <a:latin typeface="Arial Black" pitchFamily="34" charset="0"/>
              </a:rPr>
              <a:t>Waterbird Census Data </a:t>
            </a:r>
            <a:r>
              <a:rPr lang="en-GB" sz="2800" noProof="0" dirty="0" smtClean="0">
                <a:solidFill>
                  <a:srgbClr val="1F497D"/>
                </a:solidFill>
                <a:latin typeface="Arial Black" pitchFamily="34" charset="0"/>
              </a:rPr>
              <a:t>Flow</a:t>
            </a:r>
            <a:r>
              <a:rPr lang="en-GB" altLang="en-US" sz="3600" noProof="0" dirty="0" smtClean="0">
                <a:ea typeface="ＭＳ Ｐゴシック" pitchFamily="34" charset="-128"/>
              </a:rPr>
              <a:t/>
            </a:r>
            <a:br>
              <a:rPr lang="en-GB" altLang="en-US" sz="3600" noProof="0" dirty="0" smtClean="0">
                <a:ea typeface="ＭＳ Ｐゴシック" pitchFamily="34" charset="-128"/>
              </a:rPr>
            </a:br>
            <a:r>
              <a:rPr lang="en-GB" altLang="en-US" sz="2400" noProof="0" dirty="0" smtClean="0">
                <a:solidFill>
                  <a:srgbClr val="FF6600"/>
                </a:solidFill>
                <a:latin typeface="Arial Black" panose="020B0A04020102020204" pitchFamily="34" charset="0"/>
                <a:ea typeface="ＭＳ Ｐゴシック" pitchFamily="34" charset="-128"/>
              </a:rPr>
              <a:t>Step 1: Observers taking notes in the field</a:t>
            </a:r>
          </a:p>
        </p:txBody>
      </p:sp>
      <p:sp>
        <p:nvSpPr>
          <p:cNvPr id="15363" name="Text Placeholder 3"/>
          <p:cNvSpPr>
            <a:spLocks noGrp="1"/>
          </p:cNvSpPr>
          <p:nvPr>
            <p:ph type="body" idx="1"/>
          </p:nvPr>
        </p:nvSpPr>
        <p:spPr>
          <a:xfrm>
            <a:off x="531812" y="2090837"/>
            <a:ext cx="4040188" cy="1338163"/>
          </a:xfrm>
        </p:spPr>
        <p:txBody>
          <a:bodyPr/>
          <a:lstStyle/>
          <a:p>
            <a:pPr marL="342900" indent="-342900">
              <a:buFont typeface="Arial" panose="020B0604020202020204" pitchFamily="34" charset="0"/>
              <a:buChar char="•"/>
            </a:pPr>
            <a:r>
              <a:rPr lang="en-GB" altLang="en-US" b="0" noProof="0" dirty="0" smtClean="0">
                <a:ea typeface="ＭＳ Ｐゴシック" pitchFamily="34" charset="-128"/>
              </a:rPr>
              <a:t>Notepad</a:t>
            </a:r>
          </a:p>
          <a:p>
            <a:pPr marL="342900" indent="-342900">
              <a:buFont typeface="Arial" panose="020B0604020202020204" pitchFamily="34" charset="0"/>
              <a:buChar char="•"/>
            </a:pPr>
            <a:r>
              <a:rPr lang="en-GB" altLang="en-US" b="0" noProof="0" dirty="0" smtClean="0">
                <a:ea typeface="ＭＳ Ｐゴシック" pitchFamily="34" charset="-128"/>
              </a:rPr>
              <a:t>Recording sheet</a:t>
            </a:r>
          </a:p>
          <a:p>
            <a:pPr marL="342900" indent="-342900">
              <a:buFont typeface="Arial" panose="020B0604020202020204" pitchFamily="34" charset="0"/>
              <a:buChar char="•"/>
            </a:pPr>
            <a:r>
              <a:rPr lang="en-GB" altLang="en-US" b="0" noProof="0" dirty="0" smtClean="0">
                <a:ea typeface="ＭＳ Ｐゴシック" pitchFamily="34" charset="-128"/>
              </a:rPr>
              <a:t>Dictaphone</a:t>
            </a:r>
          </a:p>
        </p:txBody>
      </p:sp>
      <p:pic>
        <p:nvPicPr>
          <p:cNvPr id="15365" name="Picture 2" descr="C:\Users\nagy002\AppData\Local\Microsoft\Windows\Temporary Internet Files\Content.Outlook\6CIN823K\4904_001.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l="57635" b="69826"/>
          <a:stretch>
            <a:fillRect/>
          </a:stretch>
        </p:blipFill>
        <p:spPr>
          <a:xfrm>
            <a:off x="554609" y="3501182"/>
            <a:ext cx="2001167" cy="2016050"/>
          </a:xfrm>
        </p:spPr>
      </p:pic>
      <p:sp>
        <p:nvSpPr>
          <p:cNvPr id="6" name="Text Placeholder 5"/>
          <p:cNvSpPr>
            <a:spLocks noGrp="1"/>
          </p:cNvSpPr>
          <p:nvPr>
            <p:ph type="body" sz="quarter" idx="3"/>
          </p:nvPr>
        </p:nvSpPr>
        <p:spPr>
          <a:xfrm>
            <a:off x="4572000" y="1772816"/>
            <a:ext cx="4041775" cy="1152128"/>
          </a:xfrm>
        </p:spPr>
        <p:txBody>
          <a:bodyPr>
            <a:normAutofit/>
          </a:bodyPr>
          <a:lstStyle/>
          <a:p>
            <a:pPr marL="457200" indent="-457200">
              <a:buFont typeface="Arial" panose="020B0604020202020204" pitchFamily="34" charset="0"/>
              <a:buChar char="•"/>
              <a:defRPr/>
            </a:pPr>
            <a:r>
              <a:rPr lang="en-GB" b="0" noProof="0" dirty="0" smtClean="0">
                <a:ea typeface="+mn-ea"/>
              </a:rPr>
              <a:t>Mobile applications: </a:t>
            </a:r>
          </a:p>
          <a:p>
            <a:pPr marL="914400" lvl="1" indent="-457200">
              <a:buFont typeface="Courier New" panose="02070309020205020404" pitchFamily="49" charset="0"/>
              <a:buChar char="o"/>
              <a:defRPr/>
            </a:pPr>
            <a:r>
              <a:rPr lang="en-GB" sz="1600" b="0" noProof="0" dirty="0" smtClean="0">
                <a:ea typeface="+mn-ea"/>
              </a:rPr>
              <a:t>WebObs, ObsMap, </a:t>
            </a:r>
          </a:p>
          <a:p>
            <a:pPr marL="914400" lvl="1" indent="-457200">
              <a:buFont typeface="Courier New" panose="02070309020205020404" pitchFamily="49" charset="0"/>
              <a:buChar char="o"/>
              <a:defRPr/>
            </a:pPr>
            <a:r>
              <a:rPr lang="en-GB" sz="1600" b="0" noProof="0" dirty="0" smtClean="0">
                <a:ea typeface="+mn-ea"/>
              </a:rPr>
              <a:t>Cybertracker , BirdLog, Gbird, …</a:t>
            </a:r>
          </a:p>
          <a:p>
            <a:pPr>
              <a:defRPr/>
            </a:pPr>
            <a:endParaRPr lang="en-GB" sz="1600" b="0" noProof="0" dirty="0">
              <a:ea typeface="+mn-ea"/>
            </a:endParaRPr>
          </a:p>
        </p:txBody>
      </p:sp>
      <p:pic>
        <p:nvPicPr>
          <p:cNvPr id="15367" name="Picture 8" descr="http://webobs.org/sites/webobs.org/files/styles/large/public/screenshots/Screenshot_2013-04-13-10-51-47.png?itok=za-yVBR6"/>
          <p:cNvPicPr>
            <a:picLocks noGrp="1" noChangeAspect="1" noChangeArrowheads="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7007487" y="2883877"/>
            <a:ext cx="1871634" cy="2993395"/>
          </a:xfrm>
        </p:spPr>
      </p:pic>
      <p:pic>
        <p:nvPicPr>
          <p:cNvPr id="15368" name="Picture 10" descr="http://webobs.org/sites/webobs.org/files/styles/large/public/screenshots/Screenshot_2013-04-13-10-51-29.png?itok=HeWgwLM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0" y="2769393"/>
            <a:ext cx="1809296" cy="2891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7" descr="PDF Complete Special Edition"/>
          <p:cNvPicPr>
            <a:picLocks noChangeAspect="1"/>
          </p:cNvPicPr>
          <p:nvPr/>
        </p:nvPicPr>
        <p:blipFill>
          <a:blip r:embed="rId6" cstate="screen">
            <a:extLst>
              <a:ext uri="{28A0092B-C50C-407E-A947-70E740481C1C}">
                <a14:useLocalDpi xmlns:a14="http://schemas.microsoft.com/office/drawing/2010/main"/>
              </a:ext>
            </a:extLst>
          </a:blip>
          <a:srcRect l="5360" t="12575" r="49612" b="4060"/>
          <a:stretch>
            <a:fillRect/>
          </a:stretch>
        </p:blipFill>
        <p:spPr bwMode="auto">
          <a:xfrm>
            <a:off x="2195736" y="3934852"/>
            <a:ext cx="1944216" cy="277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7428" t="8010" r="42021" b="4500"/>
          <a:stretch/>
        </p:blipFill>
        <p:spPr bwMode="auto">
          <a:xfrm>
            <a:off x="5476648" y="3514700"/>
            <a:ext cx="1825204" cy="2938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47926" t="20506" r="30698" b="16689"/>
          <a:stretch/>
        </p:blipFill>
        <p:spPr bwMode="auto">
          <a:xfrm>
            <a:off x="6948264" y="3692674"/>
            <a:ext cx="1844720" cy="3047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nvSpPr>
        <p:spPr>
          <a:xfrm>
            <a:off x="598696" y="1455167"/>
            <a:ext cx="3194080" cy="461665"/>
          </a:xfrm>
          <a:prstGeom prst="rect">
            <a:avLst/>
          </a:prstGeom>
          <a:noFill/>
        </p:spPr>
        <p:txBody>
          <a:bodyPr wrap="none" rtlCol="0">
            <a:spAutoFit/>
          </a:bodyPr>
          <a:lstStyle/>
          <a:p>
            <a:pPr lvl="0" eaLnBrk="0" hangingPunct="0">
              <a:spcBef>
                <a:spcPct val="20000"/>
              </a:spcBef>
            </a:pPr>
            <a:r>
              <a:rPr lang="en-GB" altLang="en-US" sz="2400" b="1" dirty="0">
                <a:solidFill>
                  <a:prstClr val="black"/>
                </a:solidFill>
                <a:latin typeface="Calibri"/>
              </a:rPr>
              <a:t>Tools for data recording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1916832"/>
            <a:ext cx="8147248" cy="639762"/>
          </a:xfrm>
        </p:spPr>
        <p:txBody>
          <a:bodyPr/>
          <a:lstStyle/>
          <a:p>
            <a:r>
              <a:rPr lang="en-GB" noProof="0" dirty="0" smtClean="0"/>
              <a:t>Key information</a:t>
            </a:r>
            <a:endParaRPr lang="en-GB" noProof="0" dirty="0"/>
          </a:p>
        </p:txBody>
      </p:sp>
      <p:sp>
        <p:nvSpPr>
          <p:cNvPr id="4" name="Espace réservé du contenu 3"/>
          <p:cNvSpPr>
            <a:spLocks noGrp="1"/>
          </p:cNvSpPr>
          <p:nvPr>
            <p:ph sz="half" idx="2"/>
          </p:nvPr>
        </p:nvSpPr>
        <p:spPr>
          <a:xfrm>
            <a:off x="457200" y="2750939"/>
            <a:ext cx="8686800" cy="3558381"/>
          </a:xfrm>
        </p:spPr>
        <p:txBody>
          <a:bodyPr/>
          <a:lstStyle/>
          <a:p>
            <a:pPr>
              <a:spcBef>
                <a:spcPts val="1200"/>
              </a:spcBef>
              <a:spcAft>
                <a:spcPts val="0"/>
              </a:spcAft>
              <a:tabLst>
                <a:tab pos="2774950" algn="l"/>
              </a:tabLst>
            </a:pPr>
            <a:r>
              <a:rPr lang="en-GB" noProof="0" dirty="0" smtClean="0"/>
              <a:t>Time	</a:t>
            </a:r>
            <a:r>
              <a:rPr lang="en-GB" b="1" noProof="0" dirty="0" smtClean="0"/>
              <a:t>When</a:t>
            </a:r>
            <a:r>
              <a:rPr lang="en-GB" noProof="0" dirty="0" smtClean="0"/>
              <a:t> (date &amp; time)</a:t>
            </a:r>
          </a:p>
          <a:p>
            <a:pPr>
              <a:spcBef>
                <a:spcPts val="1200"/>
              </a:spcBef>
              <a:spcAft>
                <a:spcPts val="0"/>
              </a:spcAft>
              <a:tabLst>
                <a:tab pos="2774950" algn="l"/>
              </a:tabLst>
            </a:pPr>
            <a:r>
              <a:rPr lang="en-GB" noProof="0" dirty="0" smtClean="0"/>
              <a:t>Site	</a:t>
            </a:r>
            <a:r>
              <a:rPr lang="en-GB" b="1" noProof="0" dirty="0" smtClean="0"/>
              <a:t>Where</a:t>
            </a:r>
            <a:r>
              <a:rPr lang="en-GB" noProof="0" dirty="0" smtClean="0"/>
              <a:t> (GPS point, site name, etc.)</a:t>
            </a:r>
          </a:p>
          <a:p>
            <a:pPr>
              <a:spcBef>
                <a:spcPts val="1200"/>
              </a:spcBef>
              <a:spcAft>
                <a:spcPts val="0"/>
              </a:spcAft>
              <a:tabLst>
                <a:tab pos="2774950" algn="l"/>
              </a:tabLst>
            </a:pPr>
            <a:r>
              <a:rPr lang="en-GB" noProof="0" dirty="0" smtClean="0"/>
              <a:t>Participants	</a:t>
            </a:r>
            <a:r>
              <a:rPr lang="en-GB" b="1" noProof="0" dirty="0" smtClean="0"/>
              <a:t>Who</a:t>
            </a:r>
            <a:r>
              <a:rPr lang="en-GB" noProof="0" dirty="0" smtClean="0"/>
              <a:t> (observers/organisation involved)</a:t>
            </a:r>
          </a:p>
          <a:p>
            <a:pPr>
              <a:spcBef>
                <a:spcPts val="1200"/>
              </a:spcBef>
              <a:spcAft>
                <a:spcPts val="0"/>
              </a:spcAft>
              <a:tabLst>
                <a:tab pos="2774950" algn="l"/>
              </a:tabLst>
            </a:pPr>
            <a:r>
              <a:rPr lang="en-GB" noProof="0" dirty="0" smtClean="0"/>
              <a:t>Method	</a:t>
            </a:r>
            <a:r>
              <a:rPr lang="en-GB" b="1" noProof="0" dirty="0" smtClean="0"/>
              <a:t>How </a:t>
            </a:r>
            <a:r>
              <a:rPr lang="en-GB" noProof="0" dirty="0" smtClean="0"/>
              <a:t>(by boat, foot, plane …)</a:t>
            </a:r>
          </a:p>
          <a:p>
            <a:pPr>
              <a:spcBef>
                <a:spcPts val="1200"/>
              </a:spcBef>
              <a:spcAft>
                <a:spcPts val="0"/>
              </a:spcAft>
              <a:tabLst>
                <a:tab pos="2774950" algn="l"/>
              </a:tabLst>
            </a:pPr>
            <a:endParaRPr lang="en-GB" noProof="0" dirty="0" smtClean="0"/>
          </a:p>
          <a:p>
            <a:pPr>
              <a:spcBef>
                <a:spcPts val="1200"/>
              </a:spcBef>
              <a:spcAft>
                <a:spcPts val="0"/>
              </a:spcAft>
              <a:tabLst>
                <a:tab pos="2774950" algn="l"/>
              </a:tabLst>
            </a:pPr>
            <a:r>
              <a:rPr lang="en-GB" dirty="0" smtClean="0"/>
              <a:t>Birds	</a:t>
            </a:r>
            <a:r>
              <a:rPr lang="en-GB" b="1" noProof="0" dirty="0" smtClean="0"/>
              <a:t>What</a:t>
            </a:r>
            <a:r>
              <a:rPr lang="en-GB" noProof="0" dirty="0" smtClean="0"/>
              <a:t> (species name)</a:t>
            </a:r>
          </a:p>
          <a:p>
            <a:pPr marL="0" indent="0">
              <a:buNone/>
              <a:tabLst>
                <a:tab pos="2774950" algn="l"/>
              </a:tabLst>
            </a:pPr>
            <a:r>
              <a:rPr lang="en-GB" b="1" noProof="0" dirty="0" smtClean="0"/>
              <a:t>    </a:t>
            </a:r>
            <a:r>
              <a:rPr lang="en-GB" noProof="0" dirty="0" smtClean="0"/>
              <a:t>	</a:t>
            </a:r>
            <a:r>
              <a:rPr lang="en-GB" b="1" noProof="0" dirty="0" smtClean="0"/>
              <a:t>How many </a:t>
            </a:r>
            <a:r>
              <a:rPr lang="en-GB" noProof="0" dirty="0" smtClean="0"/>
              <a:t>(total number per species)</a:t>
            </a:r>
          </a:p>
          <a:p>
            <a:endParaRPr lang="en-GB" noProof="0" dirty="0"/>
          </a:p>
        </p:txBody>
      </p:sp>
      <p:sp>
        <p:nvSpPr>
          <p:cNvPr id="7" name="Espace réservé du numéro de diapositive 6"/>
          <p:cNvSpPr>
            <a:spLocks noGrp="1"/>
          </p:cNvSpPr>
          <p:nvPr>
            <p:ph type="sldNum" sz="quarter" idx="12"/>
          </p:nvPr>
        </p:nvSpPr>
        <p:spPr/>
        <p:txBody>
          <a:bodyPr/>
          <a:lstStyle/>
          <a:p>
            <a:pPr>
              <a:defRPr/>
            </a:pPr>
            <a:fld id="{98BEC11F-006B-42B0-BE36-1914DD6CA2EC}" type="slidenum">
              <a:rPr lang="en-GB" altLang="en-US" smtClean="0"/>
              <a:pPr>
                <a:defRPr/>
              </a:pPr>
              <a:t>18</a:t>
            </a:fld>
            <a:endParaRPr lang="en-GB" altLang="en-US" dirty="0"/>
          </a:p>
        </p:txBody>
      </p:sp>
      <p:sp>
        <p:nvSpPr>
          <p:cNvPr id="11" name="Title 1"/>
          <p:cNvSpPr>
            <a:spLocks noGrp="1"/>
          </p:cNvSpPr>
          <p:nvPr>
            <p:ph type="title"/>
          </p:nvPr>
        </p:nvSpPr>
        <p:spPr>
          <a:xfrm>
            <a:off x="467544" y="620688"/>
            <a:ext cx="8229600" cy="1143000"/>
          </a:xfrm>
        </p:spPr>
        <p:txBody>
          <a:bodyPr/>
          <a:lstStyle/>
          <a:p>
            <a:r>
              <a:rPr lang="en-GB" altLang="en-US" sz="2800" dirty="0" smtClean="0">
                <a:solidFill>
                  <a:srgbClr val="1F497D"/>
                </a:solidFill>
                <a:latin typeface="Arial Black" pitchFamily="34" charset="0"/>
                <a:ea typeface="ＭＳ Ｐゴシック" pitchFamily="34" charset="-128"/>
              </a:rPr>
              <a:t>Waterbird Census </a:t>
            </a:r>
            <a:r>
              <a:rPr lang="en-GB" sz="2800" noProof="0" dirty="0" smtClean="0">
                <a:solidFill>
                  <a:srgbClr val="1F497D"/>
                </a:solidFill>
                <a:latin typeface="Arial Black" pitchFamily="34" charset="0"/>
              </a:rPr>
              <a:t>Data Flow</a:t>
            </a:r>
            <a:r>
              <a:rPr lang="en-GB" altLang="en-US" sz="3600" noProof="0" dirty="0" smtClean="0">
                <a:ea typeface="ＭＳ Ｐゴシック" pitchFamily="34" charset="-128"/>
              </a:rPr>
              <a:t/>
            </a:r>
            <a:br>
              <a:rPr lang="en-GB" altLang="en-US" sz="3600" noProof="0" dirty="0" smtClean="0">
                <a:ea typeface="ＭＳ Ｐゴシック" pitchFamily="34" charset="-128"/>
              </a:rPr>
            </a:br>
            <a:r>
              <a:rPr lang="en-GB" altLang="en-US" sz="2400" noProof="0" dirty="0" smtClean="0">
                <a:solidFill>
                  <a:srgbClr val="FF6600"/>
                </a:solidFill>
                <a:latin typeface="Arial Black" panose="020B0A04020102020204" pitchFamily="34" charset="0"/>
                <a:ea typeface="ＭＳ Ｐゴシック" pitchFamily="34" charset="-128"/>
              </a:rPr>
              <a:t>Step 1: Observers taking notes in the field</a:t>
            </a:r>
          </a:p>
        </p:txBody>
      </p:sp>
      <p:sp>
        <p:nvSpPr>
          <p:cNvPr id="2" name="Flèche droite 1"/>
          <p:cNvSpPr/>
          <p:nvPr/>
        </p:nvSpPr>
        <p:spPr>
          <a:xfrm>
            <a:off x="2449847" y="2960948"/>
            <a:ext cx="720080" cy="10801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Flèche droite 11"/>
          <p:cNvSpPr/>
          <p:nvPr/>
        </p:nvSpPr>
        <p:spPr>
          <a:xfrm>
            <a:off x="2449847" y="3492209"/>
            <a:ext cx="720080" cy="10801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Flèche droite 12"/>
          <p:cNvSpPr/>
          <p:nvPr/>
        </p:nvSpPr>
        <p:spPr>
          <a:xfrm>
            <a:off x="2449847" y="4509120"/>
            <a:ext cx="720080" cy="10801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lèche droite 13"/>
          <p:cNvSpPr/>
          <p:nvPr/>
        </p:nvSpPr>
        <p:spPr>
          <a:xfrm>
            <a:off x="2452460" y="6021288"/>
            <a:ext cx="720080" cy="10801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lèche droite 14"/>
          <p:cNvSpPr/>
          <p:nvPr/>
        </p:nvSpPr>
        <p:spPr>
          <a:xfrm>
            <a:off x="2449847" y="5573216"/>
            <a:ext cx="720080" cy="10801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lèche droite 15"/>
          <p:cNvSpPr/>
          <p:nvPr/>
        </p:nvSpPr>
        <p:spPr>
          <a:xfrm>
            <a:off x="2452460" y="4005064"/>
            <a:ext cx="720080" cy="108012"/>
          </a:xfrm>
          <a:prstGeom prst="rightArrow">
            <a:avLst/>
          </a:prstGeom>
          <a:solidFill>
            <a:srgbClr val="FFC0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40643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1421086"/>
            <a:ext cx="8352928" cy="495746"/>
          </a:xfrm>
        </p:spPr>
        <p:txBody>
          <a:bodyPr/>
          <a:lstStyle/>
          <a:p>
            <a:pPr lvl="0" eaLnBrk="1" hangingPunct="1">
              <a:spcBef>
                <a:spcPct val="0"/>
              </a:spcBef>
              <a:spcAft>
                <a:spcPts val="1200"/>
              </a:spcAft>
            </a:pPr>
            <a:r>
              <a:rPr lang="en-GB" noProof="0" dirty="0" smtClean="0"/>
              <a:t>Detailed information </a:t>
            </a:r>
            <a:r>
              <a:rPr lang="en-GB" sz="1800" b="0" dirty="0" smtClean="0">
                <a:solidFill>
                  <a:prstClr val="black"/>
                </a:solidFill>
                <a:latin typeface="Arial" pitchFamily="34" charset="0"/>
                <a:ea typeface="ＭＳ Ｐゴシック" pitchFamily="34" charset="-128"/>
              </a:rPr>
              <a:t>requested in the reporting form will be recorded</a:t>
            </a:r>
            <a:endParaRPr lang="en-GB" sz="1800" b="0" dirty="0">
              <a:solidFill>
                <a:prstClr val="black"/>
              </a:solidFill>
              <a:latin typeface="Arial" pitchFamily="34" charset="0"/>
              <a:ea typeface="ＭＳ Ｐゴシック" pitchFamily="34" charset="-128"/>
            </a:endParaRPr>
          </a:p>
        </p:txBody>
      </p:sp>
      <p:sp>
        <p:nvSpPr>
          <p:cNvPr id="7" name="Espace réservé du numéro de diapositive 6"/>
          <p:cNvSpPr>
            <a:spLocks noGrp="1"/>
          </p:cNvSpPr>
          <p:nvPr>
            <p:ph type="sldNum" sz="quarter" idx="12"/>
          </p:nvPr>
        </p:nvSpPr>
        <p:spPr/>
        <p:txBody>
          <a:bodyPr/>
          <a:lstStyle/>
          <a:p>
            <a:pPr>
              <a:defRPr/>
            </a:pPr>
            <a:fld id="{98BEC11F-006B-42B0-BE36-1914DD6CA2EC}" type="slidenum">
              <a:rPr lang="fr-FR" altLang="en-US" smtClean="0"/>
              <a:pPr>
                <a:defRPr/>
              </a:pPr>
              <a:t>19</a:t>
            </a:fld>
            <a:endParaRPr lang="fr-FR" altLang="en-US" dirty="0"/>
          </a:p>
        </p:txBody>
      </p:sp>
      <p:sp>
        <p:nvSpPr>
          <p:cNvPr id="20" name="TextBox 19"/>
          <p:cNvSpPr txBox="1"/>
          <p:nvPr/>
        </p:nvSpPr>
        <p:spPr>
          <a:xfrm>
            <a:off x="537061" y="1848037"/>
            <a:ext cx="8355419" cy="4247317"/>
          </a:xfrm>
          <a:prstGeom prst="rect">
            <a:avLst/>
          </a:prstGeom>
          <a:noFill/>
        </p:spPr>
        <p:txBody>
          <a:bodyPr wrap="square" rtlCol="0">
            <a:spAutoFit/>
          </a:bodyPr>
          <a:lstStyle/>
          <a:p>
            <a:r>
              <a:rPr lang="en-US" dirty="0"/>
              <a:t>It includes: </a:t>
            </a:r>
          </a:p>
          <a:p>
            <a:pPr marL="285750" indent="-285750">
              <a:buFont typeface="Arial" panose="020B0604020202020204" pitchFamily="34" charset="0"/>
              <a:buChar char="•"/>
            </a:pPr>
            <a:r>
              <a:rPr lang="en-US" dirty="0"/>
              <a:t>Location data. </a:t>
            </a:r>
            <a:endParaRPr lang="en-US" dirty="0" smtClean="0"/>
          </a:p>
          <a:p>
            <a:pPr marL="285750" indent="-285750">
              <a:buFont typeface="Arial" panose="020B0604020202020204" pitchFamily="34" charset="0"/>
              <a:buChar char="•"/>
            </a:pPr>
            <a:r>
              <a:rPr lang="en-US" dirty="0" smtClean="0"/>
              <a:t>Date </a:t>
            </a:r>
            <a:r>
              <a:rPr lang="en-US" dirty="0"/>
              <a:t>and time</a:t>
            </a:r>
          </a:p>
          <a:p>
            <a:pPr marL="285750" indent="-285750">
              <a:buFont typeface="Arial" panose="020B0604020202020204" pitchFamily="34" charset="0"/>
              <a:buChar char="•"/>
            </a:pPr>
            <a:r>
              <a:rPr lang="en-US" dirty="0"/>
              <a:t>Coverage of the count </a:t>
            </a:r>
            <a:r>
              <a:rPr lang="en-US" dirty="0" smtClean="0"/>
              <a:t>unit</a:t>
            </a:r>
            <a:endParaRPr lang="en-US" dirty="0"/>
          </a:p>
          <a:p>
            <a:pPr marL="285750" indent="-285750">
              <a:buFont typeface="Arial" panose="020B0604020202020204" pitchFamily="34" charset="0"/>
              <a:buChar char="•"/>
            </a:pPr>
            <a:r>
              <a:rPr lang="en-US" dirty="0"/>
              <a:t>Water </a:t>
            </a:r>
            <a:r>
              <a:rPr lang="en-US" dirty="0" smtClean="0"/>
              <a:t>conditions of the wetland</a:t>
            </a:r>
            <a:endParaRPr lang="en-US" dirty="0"/>
          </a:p>
          <a:p>
            <a:pPr marL="285750" indent="-285750">
              <a:buFont typeface="Arial" panose="020B0604020202020204" pitchFamily="34" charset="0"/>
              <a:buChar char="•"/>
            </a:pPr>
            <a:r>
              <a:rPr lang="en-US" dirty="0"/>
              <a:t>Tide conditions</a:t>
            </a:r>
          </a:p>
          <a:p>
            <a:pPr marL="285750" indent="-285750">
              <a:buFont typeface="Arial" panose="020B0604020202020204" pitchFamily="34" charset="0"/>
              <a:buChar char="•"/>
            </a:pPr>
            <a:r>
              <a:rPr lang="en-US" dirty="0" smtClean="0"/>
              <a:t>Weather</a:t>
            </a:r>
          </a:p>
          <a:p>
            <a:pPr marL="285750" indent="-285750">
              <a:buFont typeface="Arial" panose="020B0604020202020204" pitchFamily="34" charset="0"/>
              <a:buChar char="•"/>
            </a:pPr>
            <a:r>
              <a:rPr lang="en-US" dirty="0" smtClean="0"/>
              <a:t>Disturbance</a:t>
            </a:r>
          </a:p>
          <a:p>
            <a:pPr marL="285750" indent="-285750">
              <a:buFont typeface="Arial" panose="020B0604020202020204" pitchFamily="34" charset="0"/>
              <a:buChar char="•"/>
            </a:pPr>
            <a:r>
              <a:rPr lang="en-US" dirty="0" smtClean="0"/>
              <a:t>Method </a:t>
            </a:r>
            <a:r>
              <a:rPr lang="en-US" dirty="0"/>
              <a:t>of transport</a:t>
            </a:r>
          </a:p>
          <a:p>
            <a:pPr marL="285750" indent="-285750">
              <a:buFont typeface="Arial" panose="020B0604020202020204" pitchFamily="34" charset="0"/>
              <a:buChar char="•"/>
            </a:pPr>
            <a:r>
              <a:rPr lang="en-US" dirty="0" smtClean="0"/>
              <a:t>Optics</a:t>
            </a:r>
          </a:p>
          <a:p>
            <a:pPr marL="285750" indent="-285750">
              <a:buFont typeface="Arial" panose="020B0604020202020204" pitchFamily="34" charset="0"/>
              <a:buChar char="•"/>
            </a:pPr>
            <a:r>
              <a:rPr lang="en-US" dirty="0" smtClean="0"/>
              <a:t>Observers</a:t>
            </a:r>
            <a:endParaRPr lang="en-US" dirty="0"/>
          </a:p>
          <a:p>
            <a:pPr marL="285750" indent="-285750">
              <a:buFont typeface="Arial" panose="020B0604020202020204" pitchFamily="34" charset="0"/>
              <a:buChar char="•"/>
            </a:pPr>
            <a:r>
              <a:rPr lang="en-US" dirty="0"/>
              <a:t>Comments on threats and conservation actions</a:t>
            </a:r>
          </a:p>
          <a:p>
            <a:pPr marL="285750" indent="-285750">
              <a:buFont typeface="Arial" panose="020B0604020202020204" pitchFamily="34" charset="0"/>
              <a:buChar char="•"/>
            </a:pPr>
            <a:r>
              <a:rPr lang="en-US" dirty="0"/>
              <a:t>Species </a:t>
            </a:r>
            <a:endParaRPr lang="en-US" dirty="0" smtClean="0"/>
          </a:p>
          <a:p>
            <a:pPr marL="285750" indent="-285750">
              <a:buFont typeface="Arial" panose="020B0604020202020204" pitchFamily="34" charset="0"/>
              <a:buChar char="•"/>
            </a:pPr>
            <a:r>
              <a:rPr lang="en-US" dirty="0" smtClean="0"/>
              <a:t>Numbers </a:t>
            </a:r>
            <a:r>
              <a:rPr lang="en-US" dirty="0"/>
              <a:t>counted </a:t>
            </a:r>
            <a:endParaRPr lang="en-US" dirty="0" smtClean="0"/>
          </a:p>
          <a:p>
            <a:pPr marL="285750" indent="-285750">
              <a:buFont typeface="Arial" panose="020B0604020202020204" pitchFamily="34" charset="0"/>
              <a:buChar char="•"/>
            </a:pPr>
            <a:r>
              <a:rPr lang="en-US" dirty="0" smtClean="0"/>
              <a:t>Count method</a:t>
            </a:r>
            <a:endParaRPr lang="en-US" dirty="0"/>
          </a:p>
        </p:txBody>
      </p:sp>
      <p:sp>
        <p:nvSpPr>
          <p:cNvPr id="33" name="Title 1"/>
          <p:cNvSpPr>
            <a:spLocks noGrp="1"/>
          </p:cNvSpPr>
          <p:nvPr>
            <p:ph type="title"/>
          </p:nvPr>
        </p:nvSpPr>
        <p:spPr>
          <a:xfrm>
            <a:off x="446856" y="269776"/>
            <a:ext cx="8229600" cy="1143000"/>
          </a:xfrm>
        </p:spPr>
        <p:txBody>
          <a:bodyPr/>
          <a:lstStyle/>
          <a:p>
            <a:r>
              <a:rPr lang="en-GB" altLang="en-US" sz="2800" dirty="0" smtClean="0">
                <a:solidFill>
                  <a:srgbClr val="1F497D"/>
                </a:solidFill>
                <a:latin typeface="Arial Black" pitchFamily="34" charset="0"/>
                <a:ea typeface="ＭＳ Ｐゴシック" pitchFamily="34" charset="-128"/>
              </a:rPr>
              <a:t>Waterbird Census </a:t>
            </a:r>
            <a:r>
              <a:rPr lang="en-GB" sz="2800" noProof="0" dirty="0" smtClean="0">
                <a:solidFill>
                  <a:srgbClr val="1F497D"/>
                </a:solidFill>
                <a:latin typeface="Arial Black" pitchFamily="34" charset="0"/>
              </a:rPr>
              <a:t>Data Flow</a:t>
            </a:r>
            <a:r>
              <a:rPr lang="en-GB" altLang="en-US" sz="3600" noProof="0" dirty="0" smtClean="0">
                <a:ea typeface="ＭＳ Ｐゴシック" pitchFamily="34" charset="-128"/>
              </a:rPr>
              <a:t/>
            </a:r>
            <a:br>
              <a:rPr lang="en-GB" altLang="en-US" sz="3600" noProof="0" dirty="0" smtClean="0">
                <a:ea typeface="ＭＳ Ｐゴシック" pitchFamily="34" charset="-128"/>
              </a:rPr>
            </a:br>
            <a:r>
              <a:rPr lang="en-GB" altLang="en-US" sz="2400" noProof="0" dirty="0" smtClean="0">
                <a:solidFill>
                  <a:srgbClr val="FF6600"/>
                </a:solidFill>
                <a:latin typeface="Arial Black" panose="020B0A04020102020204" pitchFamily="34" charset="0"/>
                <a:ea typeface="ＭＳ Ｐゴシック" pitchFamily="34" charset="-128"/>
              </a:rPr>
              <a:t>Step 1: Observers taking notes in the field</a:t>
            </a:r>
          </a:p>
        </p:txBody>
      </p:sp>
    </p:spTree>
    <p:extLst>
      <p:ext uri="{BB962C8B-B14F-4D97-AF65-F5344CB8AC3E}">
        <p14:creationId xmlns:p14="http://schemas.microsoft.com/office/powerpoint/2010/main" val="233661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19D27149-F04B-4149-8BFB-17C4CF02D128}" type="slidenum">
              <a:rPr lang="fr-FR" altLang="en-US" sz="1200" smtClean="0">
                <a:solidFill>
                  <a:srgbClr val="898989"/>
                </a:solidFill>
              </a:rPr>
              <a:pPr eaLnBrk="1" hangingPunct="1">
                <a:spcBef>
                  <a:spcPct val="0"/>
                </a:spcBef>
                <a:buFontTx/>
                <a:buNone/>
              </a:pPr>
              <a:t>2</a:t>
            </a:fld>
            <a:endParaRPr lang="fr-FR" altLang="en-US" sz="1200" dirty="0" smtClean="0">
              <a:solidFill>
                <a:srgbClr val="898989"/>
              </a:solidFill>
            </a:endParaRPr>
          </a:p>
        </p:txBody>
      </p:sp>
      <p:sp>
        <p:nvSpPr>
          <p:cNvPr id="4100" name="Espace réservé du contenu 2"/>
          <p:cNvSpPr txBox="1">
            <a:spLocks/>
          </p:cNvSpPr>
          <p:nvPr/>
        </p:nvSpPr>
        <p:spPr bwMode="auto">
          <a:xfrm>
            <a:off x="468313" y="620713"/>
            <a:ext cx="8229600"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just" eaLnBrk="1" hangingPunct="1">
              <a:spcBef>
                <a:spcPct val="0"/>
              </a:spcBef>
              <a:buNone/>
            </a:pPr>
            <a:r>
              <a:rPr lang="en-GB" altLang="en-US" sz="2000" dirty="0" smtClean="0">
                <a:latin typeface="+mn-lt"/>
              </a:rPr>
              <a:t>This module is one of the tools of </a:t>
            </a:r>
            <a:r>
              <a:rPr lang="fr-FR" altLang="en-US" sz="2000" dirty="0" smtClean="0">
                <a:latin typeface="+mn-lt"/>
              </a:rPr>
              <a:t>: </a:t>
            </a:r>
            <a:r>
              <a:rPr lang="en-US" altLang="en-US" sz="2000" dirty="0" smtClean="0">
                <a:latin typeface="+mn-lt"/>
              </a:rPr>
              <a:t>Hecker </a:t>
            </a:r>
            <a:r>
              <a:rPr lang="en-US" altLang="en-US" sz="2000" dirty="0">
                <a:latin typeface="+mn-lt"/>
              </a:rPr>
              <a:t>N., 2015. </a:t>
            </a:r>
            <a:r>
              <a:rPr lang="en-US" altLang="en-US" sz="2000" i="1" dirty="0">
                <a:latin typeface="+mn-lt"/>
              </a:rPr>
              <a:t>Identifying and Counting </a:t>
            </a:r>
            <a:r>
              <a:rPr lang="en-US" altLang="en-US" sz="2000" i="1" dirty="0" err="1">
                <a:latin typeface="+mn-lt"/>
              </a:rPr>
              <a:t>Waterbirds</a:t>
            </a:r>
            <a:r>
              <a:rPr lang="en-US" altLang="en-US" sz="2000" i="1" dirty="0">
                <a:latin typeface="+mn-lt"/>
              </a:rPr>
              <a:t> in Africa: A toolkit for trainers - Sub-Saharan Afri</a:t>
            </a:r>
            <a:r>
              <a:rPr lang="en-US" altLang="en-US" sz="2000" dirty="0">
                <a:latin typeface="+mn-lt"/>
              </a:rPr>
              <a:t>ca. ONCFS, Hirundo-FT2E. France</a:t>
            </a:r>
          </a:p>
          <a:p>
            <a:pPr eaLnBrk="1" hangingPunct="1">
              <a:spcBef>
                <a:spcPct val="0"/>
              </a:spcBef>
              <a:buNone/>
            </a:pPr>
            <a:endParaRPr lang="fr-FR" altLang="en-US" sz="2000" dirty="0">
              <a:latin typeface="+mn-lt"/>
            </a:endParaRPr>
          </a:p>
          <a:p>
            <a:pPr algn="just" eaLnBrk="1" hangingPunct="1">
              <a:spcBef>
                <a:spcPts val="1200"/>
              </a:spcBef>
              <a:buFontTx/>
              <a:buNone/>
            </a:pPr>
            <a:r>
              <a:rPr lang="en-US" altLang="en-US" sz="2000" b="1" dirty="0" smtClean="0">
                <a:latin typeface="+mn-lt"/>
              </a:rPr>
              <a:t>Designed </a:t>
            </a:r>
            <a:r>
              <a:rPr lang="en-US" altLang="en-US" sz="2000" b="1" dirty="0">
                <a:latin typeface="+mn-lt"/>
              </a:rPr>
              <a:t>in </a:t>
            </a:r>
            <a:r>
              <a:rPr lang="en-US" altLang="en-US" sz="2000" b="1" dirty="0" smtClean="0">
                <a:latin typeface="+mn-lt"/>
              </a:rPr>
              <a:t>2015 </a:t>
            </a:r>
            <a:r>
              <a:rPr lang="en-US" altLang="en-US" sz="2000" b="1" dirty="0">
                <a:latin typeface="+mn-lt"/>
              </a:rPr>
              <a:t>by: </a:t>
            </a:r>
          </a:p>
          <a:p>
            <a:pPr algn="just" eaLnBrk="1" hangingPunct="1">
              <a:spcBef>
                <a:spcPct val="0"/>
              </a:spcBef>
              <a:buFontTx/>
              <a:buNone/>
            </a:pPr>
            <a:r>
              <a:rPr lang="en-US" altLang="en-US" sz="2000" dirty="0">
                <a:solidFill>
                  <a:srgbClr val="FF0000"/>
                </a:solidFill>
                <a:latin typeface="+mn-lt"/>
              </a:rPr>
              <a:t>	</a:t>
            </a:r>
            <a:r>
              <a:rPr lang="en-US" altLang="en-US" sz="2000" dirty="0" smtClean="0">
                <a:solidFill>
                  <a:srgbClr val="FF0000"/>
                </a:solidFill>
                <a:latin typeface="+mn-lt"/>
              </a:rPr>
              <a:t>	</a:t>
            </a:r>
            <a:r>
              <a:rPr lang="en-US" altLang="en-US" sz="2000" dirty="0" smtClean="0">
                <a:latin typeface="+mn-lt"/>
              </a:rPr>
              <a:t>Szabolcs Nagy </a:t>
            </a:r>
            <a:r>
              <a:rPr lang="en-US" altLang="en-US" sz="2000" dirty="0" smtClean="0">
                <a:solidFill>
                  <a:srgbClr val="FF0000"/>
                </a:solidFill>
                <a:latin typeface="+mn-lt"/>
                <a:hlinkClick r:id="rId3"/>
              </a:rPr>
              <a:t>Szabolcs.Nagy@wetlands.org</a:t>
            </a:r>
            <a:endParaRPr lang="en-US" altLang="en-US" sz="2000" dirty="0" smtClean="0">
              <a:solidFill>
                <a:srgbClr val="FF0000"/>
              </a:solidFill>
              <a:latin typeface="+mn-lt"/>
            </a:endParaRPr>
          </a:p>
          <a:p>
            <a:pPr algn="just" eaLnBrk="1" hangingPunct="1">
              <a:spcBef>
                <a:spcPct val="0"/>
              </a:spcBef>
              <a:buFontTx/>
              <a:buNone/>
            </a:pPr>
            <a:r>
              <a:rPr lang="en-US" altLang="en-US" sz="2000" dirty="0" smtClean="0">
                <a:solidFill>
                  <a:srgbClr val="FF0000"/>
                </a:solidFill>
                <a:latin typeface="+mn-lt"/>
              </a:rPr>
              <a:t>		</a:t>
            </a:r>
            <a:r>
              <a:rPr lang="en-US" altLang="en-US" sz="2000" dirty="0" smtClean="0">
                <a:latin typeface="+mn-lt"/>
              </a:rPr>
              <a:t>Clémence Deschamps</a:t>
            </a:r>
            <a:r>
              <a:rPr lang="en-US" altLang="en-US" sz="2000" dirty="0">
                <a:latin typeface="+mn-lt"/>
              </a:rPr>
              <a:t> </a:t>
            </a:r>
            <a:r>
              <a:rPr lang="en-US" altLang="en-US" sz="2000" dirty="0" smtClean="0">
                <a:solidFill>
                  <a:srgbClr val="FF0000"/>
                </a:solidFill>
                <a:latin typeface="+mn-lt"/>
                <a:hlinkClick r:id="rId4"/>
              </a:rPr>
              <a:t>deschamps@tourduvalat.org</a:t>
            </a:r>
            <a:endParaRPr lang="en-US" altLang="en-US" sz="2000" dirty="0" smtClean="0">
              <a:solidFill>
                <a:srgbClr val="FF0000"/>
              </a:solidFill>
              <a:latin typeface="+mn-lt"/>
            </a:endParaRPr>
          </a:p>
          <a:p>
            <a:pPr algn="just" eaLnBrk="1" hangingPunct="1">
              <a:spcBef>
                <a:spcPct val="0"/>
              </a:spcBef>
              <a:buFontTx/>
              <a:buNone/>
            </a:pPr>
            <a:r>
              <a:rPr lang="en-US" altLang="en-US" sz="2000" dirty="0" smtClean="0">
                <a:solidFill>
                  <a:srgbClr val="FF0000"/>
                </a:solidFill>
                <a:latin typeface="+mn-lt"/>
              </a:rPr>
              <a:t>		</a:t>
            </a:r>
          </a:p>
          <a:p>
            <a:pPr algn="just">
              <a:buFont typeface="Arial" pitchFamily="34" charset="0"/>
              <a:buNone/>
            </a:pPr>
            <a:r>
              <a:rPr lang="fr-FR" altLang="en-US" sz="2000" dirty="0">
                <a:latin typeface="+mn-lt"/>
              </a:rPr>
              <a:t>		</a:t>
            </a:r>
            <a:endParaRPr lang="fr-FR" altLang="en-US" sz="2000" dirty="0" smtClean="0">
              <a:latin typeface="+mn-lt"/>
            </a:endParaRPr>
          </a:p>
          <a:p>
            <a:pPr algn="just">
              <a:buFont typeface="Arial" pitchFamily="34" charset="0"/>
              <a:buNone/>
            </a:pPr>
            <a:r>
              <a:rPr lang="fr-FR" altLang="en-US" sz="2000" b="1" dirty="0" smtClean="0">
                <a:latin typeface="+mn-lt"/>
              </a:rPr>
              <a:t>Illustration (first slide):</a:t>
            </a:r>
            <a:endParaRPr lang="fr-FR" altLang="en-US" sz="2000" dirty="0" smtClean="0">
              <a:latin typeface="+mn-lt"/>
            </a:endParaRPr>
          </a:p>
          <a:p>
            <a:pPr algn="just">
              <a:buFont typeface="Arial" pitchFamily="34" charset="0"/>
              <a:buNone/>
            </a:pPr>
            <a:r>
              <a:rPr lang="fr-FR" altLang="en-US" sz="2000" dirty="0">
                <a:latin typeface="+mn-lt"/>
              </a:rPr>
              <a:t>		Cyril Girard </a:t>
            </a:r>
            <a:r>
              <a:rPr lang="fr-FR" altLang="en-US" sz="2000" dirty="0">
                <a:latin typeface="+mn-lt"/>
                <a:hlinkClick r:id="rId5"/>
              </a:rPr>
              <a:t>girardcyril3335@neuf.fr</a:t>
            </a:r>
            <a:r>
              <a:rPr lang="fr-FR" altLang="en-US" sz="2000" dirty="0">
                <a:latin typeface="+mn-lt"/>
              </a:rPr>
              <a:t>, </a:t>
            </a:r>
            <a:r>
              <a:rPr lang="fr-FR" altLang="en-US" sz="2000" dirty="0">
                <a:latin typeface="+mn-lt"/>
                <a:hlinkClick r:id="rId6"/>
              </a:rPr>
              <a:t>www.cyrilgirard.fr</a:t>
            </a:r>
            <a:endParaRPr lang="fr-FR" altLang="en-US" sz="2000" dirty="0">
              <a:latin typeface="+mn-lt"/>
            </a:endParaRPr>
          </a:p>
          <a:p>
            <a:pPr algn="just">
              <a:spcBef>
                <a:spcPts val="1200"/>
              </a:spcBef>
              <a:buFont typeface="Arial" pitchFamily="34" charset="0"/>
              <a:buNone/>
            </a:pPr>
            <a:endParaRPr lang="fr-FR" altLang="en-US" sz="2000" dirty="0">
              <a:latin typeface="+mn-lt"/>
            </a:endParaRPr>
          </a:p>
          <a:p>
            <a:pPr algn="just">
              <a:buFont typeface="Arial" pitchFamily="34" charset="0"/>
              <a:buNone/>
            </a:pPr>
            <a:endParaRPr lang="fr-FR" altLang="en-US" sz="2000" dirty="0">
              <a:latin typeface="+mn-lt"/>
            </a:endParaRPr>
          </a:p>
          <a:p>
            <a:pPr algn="just">
              <a:buFont typeface="Arial" pitchFamily="34" charset="0"/>
              <a:buNone/>
            </a:pPr>
            <a:r>
              <a:rPr lang="fr-FR" altLang="en-US" sz="2000" dirty="0" smtClean="0">
                <a:latin typeface="+mn-lt"/>
              </a:rPr>
              <a:t> </a:t>
            </a:r>
            <a:endParaRPr lang="fr-FR" altLang="en-US" sz="2000" dirty="0">
              <a:latin typeface="+mn-lt"/>
            </a:endParaRPr>
          </a:p>
        </p:txBody>
      </p:sp>
      <p:pic>
        <p:nvPicPr>
          <p:cNvPr id="6" name="Picture 6" descr="D:\Utilisateur\Documents\Formation oiseaux d'eau Afrique 2015_17 aout 2015\Modules Afrique 2015\Pochette CD\by-nc-sa.eu.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856" y="5373216"/>
            <a:ext cx="1852294" cy="6480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67544" y="1421086"/>
            <a:ext cx="8352928" cy="495746"/>
          </a:xfrm>
        </p:spPr>
        <p:txBody>
          <a:bodyPr/>
          <a:lstStyle/>
          <a:p>
            <a:pPr lvl="0" eaLnBrk="1" hangingPunct="1">
              <a:spcBef>
                <a:spcPct val="0"/>
              </a:spcBef>
              <a:spcAft>
                <a:spcPts val="1200"/>
              </a:spcAft>
            </a:pPr>
            <a:r>
              <a:rPr lang="en-GB" noProof="0" dirty="0" smtClean="0"/>
              <a:t>Detailed information</a:t>
            </a:r>
            <a:endParaRPr lang="en-GB" sz="1800" b="0" dirty="0">
              <a:solidFill>
                <a:prstClr val="black"/>
              </a:solidFill>
              <a:latin typeface="Arial" pitchFamily="34" charset="0"/>
              <a:ea typeface="ＭＳ Ｐゴシック" pitchFamily="34" charset="-128"/>
            </a:endParaRPr>
          </a:p>
        </p:txBody>
      </p:sp>
      <p:sp>
        <p:nvSpPr>
          <p:cNvPr id="7" name="Espace réservé du numéro de diapositive 6"/>
          <p:cNvSpPr>
            <a:spLocks noGrp="1"/>
          </p:cNvSpPr>
          <p:nvPr>
            <p:ph type="sldNum" sz="quarter" idx="12"/>
          </p:nvPr>
        </p:nvSpPr>
        <p:spPr/>
        <p:txBody>
          <a:bodyPr/>
          <a:lstStyle/>
          <a:p>
            <a:pPr>
              <a:defRPr/>
            </a:pPr>
            <a:fld id="{98BEC11F-006B-42B0-BE36-1914DD6CA2EC}" type="slidenum">
              <a:rPr lang="fr-FR" altLang="en-US" smtClean="0"/>
              <a:pPr>
                <a:defRPr/>
              </a:pPr>
              <a:t>20</a:t>
            </a:fld>
            <a:endParaRPr lang="fr-FR" altLang="en-US" dirty="0"/>
          </a:p>
        </p:txBody>
      </p:sp>
      <p:pic>
        <p:nvPicPr>
          <p:cNvPr id="17" name="Content Placeholder 16" descr="Screen Shot 2015-07-06 at 06.13.27.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719" b="-2646"/>
          <a:stretch/>
        </p:blipFill>
        <p:spPr>
          <a:xfrm>
            <a:off x="457968" y="4514676"/>
            <a:ext cx="8218488" cy="2298700"/>
          </a:xfrm>
        </p:spPr>
      </p:pic>
      <p:sp>
        <p:nvSpPr>
          <p:cNvPr id="20" name="TextBox 19"/>
          <p:cNvSpPr txBox="1"/>
          <p:nvPr/>
        </p:nvSpPr>
        <p:spPr>
          <a:xfrm>
            <a:off x="537062" y="1852950"/>
            <a:ext cx="8139393" cy="3016210"/>
          </a:xfrm>
          <a:prstGeom prst="rect">
            <a:avLst/>
          </a:prstGeom>
          <a:noFill/>
        </p:spPr>
        <p:txBody>
          <a:bodyPr wrap="square" rtlCol="0">
            <a:spAutoFit/>
          </a:bodyPr>
          <a:lstStyle/>
          <a:p>
            <a:pPr>
              <a:spcAft>
                <a:spcPts val="1200"/>
              </a:spcAft>
            </a:pPr>
            <a:r>
              <a:rPr lang="en-US" u="sng" dirty="0" smtClean="0"/>
              <a:t>Example</a:t>
            </a:r>
            <a:r>
              <a:rPr lang="en-US" dirty="0" smtClean="0"/>
              <a:t>: </a:t>
            </a:r>
            <a:r>
              <a:rPr lang="en-US" b="1" dirty="0" smtClean="0"/>
              <a:t>Location</a:t>
            </a:r>
          </a:p>
          <a:p>
            <a:r>
              <a:rPr lang="en-US" dirty="0" smtClean="0"/>
              <a:t>Site, count unit –</a:t>
            </a:r>
            <a:r>
              <a:rPr lang="en-US" i="1" dirty="0" smtClean="0"/>
              <a:t> </a:t>
            </a:r>
            <a:r>
              <a:rPr lang="en-US" dirty="0" smtClean="0"/>
              <a:t>use the standard site names and count unit definitions </a:t>
            </a:r>
            <a:br>
              <a:rPr lang="en-US" dirty="0" smtClean="0"/>
            </a:br>
            <a:r>
              <a:rPr lang="en-US" dirty="0" smtClean="0"/>
              <a:t>provided by the national coordinator</a:t>
            </a:r>
          </a:p>
          <a:p>
            <a:endParaRPr lang="en-US" dirty="0"/>
          </a:p>
          <a:p>
            <a:r>
              <a:rPr lang="en-US" dirty="0" smtClean="0"/>
              <a:t>If the site has not previously been counted, record:</a:t>
            </a:r>
          </a:p>
          <a:p>
            <a:pPr marL="285750" indent="-285750">
              <a:buFont typeface="Arial"/>
              <a:buChar char="•"/>
            </a:pPr>
            <a:r>
              <a:rPr lang="en-US" dirty="0" smtClean="0"/>
              <a:t>Region, district, nearest settlement</a:t>
            </a:r>
          </a:p>
          <a:p>
            <a:pPr marL="285750" indent="-285750">
              <a:buFont typeface="Arial"/>
              <a:buChar char="•"/>
            </a:pPr>
            <a:r>
              <a:rPr lang="en-US" dirty="0" smtClean="0"/>
              <a:t>Central coordinates in WGS84 (in case of rivers, the coordinate of the </a:t>
            </a:r>
            <a:br>
              <a:rPr lang="en-US" dirty="0" smtClean="0"/>
            </a:br>
            <a:r>
              <a:rPr lang="en-US" dirty="0" smtClean="0"/>
              <a:t>central section of the area counted)</a:t>
            </a:r>
          </a:p>
          <a:p>
            <a:pPr marL="285750" indent="-285750">
              <a:buFont typeface="Arial"/>
              <a:buChar char="•"/>
            </a:pPr>
            <a:r>
              <a:rPr lang="en-US" dirty="0" smtClean="0"/>
              <a:t>GPS track of the route and vantage points</a:t>
            </a:r>
          </a:p>
          <a:p>
            <a:endParaRPr lang="en-US" dirty="0"/>
          </a:p>
        </p:txBody>
      </p:sp>
      <p:cxnSp>
        <p:nvCxnSpPr>
          <p:cNvPr id="22" name="Straight Connector 21"/>
          <p:cNvCxnSpPr/>
          <p:nvPr/>
        </p:nvCxnSpPr>
        <p:spPr>
          <a:xfrm>
            <a:off x="539552" y="4797152"/>
            <a:ext cx="57606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39552" y="5085184"/>
            <a:ext cx="57606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2123728" y="5085184"/>
            <a:ext cx="57606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3419872" y="5085184"/>
            <a:ext cx="57606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39552" y="5229200"/>
            <a:ext cx="57606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2123728" y="5301208"/>
            <a:ext cx="57606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355976" y="5229200"/>
            <a:ext cx="57606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732240" y="5229200"/>
            <a:ext cx="57606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39552" y="5517232"/>
            <a:ext cx="93610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123728" y="5877272"/>
            <a:ext cx="57606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2771800" y="5877272"/>
            <a:ext cx="1008112"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699792" y="6525344"/>
            <a:ext cx="1296144"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948264" y="6525344"/>
            <a:ext cx="288032"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308304" y="6525344"/>
            <a:ext cx="504056" cy="0"/>
          </a:xfrm>
          <a:prstGeom prst="line">
            <a:avLst/>
          </a:prstGeom>
          <a:ln>
            <a:solidFill>
              <a:srgbClr val="C0504D"/>
            </a:solidFill>
          </a:ln>
        </p:spPr>
        <p:style>
          <a:lnRef idx="2">
            <a:schemeClr val="accent1"/>
          </a:lnRef>
          <a:fillRef idx="0">
            <a:schemeClr val="accent1"/>
          </a:fillRef>
          <a:effectRef idx="1">
            <a:schemeClr val="accent1"/>
          </a:effectRef>
          <a:fontRef idx="minor">
            <a:schemeClr val="tx1"/>
          </a:fontRef>
        </p:style>
      </p:cxnSp>
      <p:sp>
        <p:nvSpPr>
          <p:cNvPr id="33" name="Title 1"/>
          <p:cNvSpPr>
            <a:spLocks noGrp="1"/>
          </p:cNvSpPr>
          <p:nvPr>
            <p:ph type="title"/>
          </p:nvPr>
        </p:nvSpPr>
        <p:spPr>
          <a:xfrm>
            <a:off x="446856" y="269776"/>
            <a:ext cx="8229600" cy="1143000"/>
          </a:xfrm>
        </p:spPr>
        <p:txBody>
          <a:bodyPr/>
          <a:lstStyle/>
          <a:p>
            <a:r>
              <a:rPr lang="en-GB" altLang="en-US" sz="2800" dirty="0" smtClean="0">
                <a:solidFill>
                  <a:srgbClr val="1F497D"/>
                </a:solidFill>
                <a:latin typeface="Arial Black" pitchFamily="34" charset="0"/>
                <a:ea typeface="ＭＳ Ｐゴシック" pitchFamily="34" charset="-128"/>
              </a:rPr>
              <a:t>Waterbird Census </a:t>
            </a:r>
            <a:r>
              <a:rPr lang="en-GB" sz="2800" noProof="0" dirty="0" smtClean="0">
                <a:solidFill>
                  <a:srgbClr val="1F497D"/>
                </a:solidFill>
                <a:latin typeface="Arial Black" pitchFamily="34" charset="0"/>
              </a:rPr>
              <a:t>Data Flow</a:t>
            </a:r>
            <a:r>
              <a:rPr lang="en-GB" altLang="en-US" sz="3600" noProof="0" dirty="0" smtClean="0">
                <a:ea typeface="ＭＳ Ｐゴシック" pitchFamily="34" charset="-128"/>
              </a:rPr>
              <a:t/>
            </a:r>
            <a:br>
              <a:rPr lang="en-GB" altLang="en-US" sz="3600" noProof="0" dirty="0" smtClean="0">
                <a:ea typeface="ＭＳ Ｐゴシック" pitchFamily="34" charset="-128"/>
              </a:rPr>
            </a:br>
            <a:r>
              <a:rPr lang="en-GB" altLang="en-US" sz="2400" noProof="0" dirty="0" smtClean="0">
                <a:solidFill>
                  <a:srgbClr val="FF6600"/>
                </a:solidFill>
                <a:latin typeface="Arial Black" panose="020B0A04020102020204" pitchFamily="34" charset="0"/>
                <a:ea typeface="ＭＳ Ｐゴシック" pitchFamily="34" charset="-128"/>
              </a:rPr>
              <a:t>Step 1: Observers taking notes in the field</a:t>
            </a:r>
          </a:p>
        </p:txBody>
      </p:sp>
    </p:spTree>
    <p:extLst>
      <p:ext uri="{BB962C8B-B14F-4D97-AF65-F5344CB8AC3E}">
        <p14:creationId xmlns:p14="http://schemas.microsoft.com/office/powerpoint/2010/main" val="277368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556792"/>
            <a:ext cx="8229600" cy="648072"/>
          </a:xfrm>
        </p:spPr>
        <p:txBody>
          <a:bodyPr>
            <a:noAutofit/>
          </a:bodyPr>
          <a:lstStyle/>
          <a:p>
            <a:pPr algn="l">
              <a:defRPr/>
            </a:pPr>
            <a:r>
              <a:rPr lang="en-GB" sz="2400" dirty="0" smtClean="0">
                <a:ea typeface="+mj-ea"/>
              </a:rPr>
              <a:t>Data submission to the national coordinator under the format agreed upon at national level</a:t>
            </a:r>
            <a:endParaRPr lang="en-GB" sz="2400" dirty="0">
              <a:ea typeface="+mj-ea"/>
            </a:endParaRPr>
          </a:p>
        </p:txBody>
      </p:sp>
      <p:sp>
        <p:nvSpPr>
          <p:cNvPr id="3" name="Text Placeholder 2"/>
          <p:cNvSpPr>
            <a:spLocks noGrp="1"/>
          </p:cNvSpPr>
          <p:nvPr>
            <p:ph type="body" idx="1"/>
          </p:nvPr>
        </p:nvSpPr>
        <p:spPr>
          <a:xfrm>
            <a:off x="431640" y="2501206"/>
            <a:ext cx="4040188" cy="639762"/>
          </a:xfrm>
        </p:spPr>
        <p:txBody>
          <a:bodyPr>
            <a:noAutofit/>
          </a:bodyPr>
          <a:lstStyle/>
          <a:p>
            <a:pPr algn="ctr">
              <a:buFont typeface="Arial" charset="0"/>
              <a:buNone/>
              <a:defRPr/>
            </a:pPr>
            <a:r>
              <a:rPr lang="en-GB" sz="2000" dirty="0" smtClean="0">
                <a:ea typeface="+mn-ea"/>
              </a:rPr>
              <a:t>Submission form </a:t>
            </a:r>
          </a:p>
          <a:p>
            <a:pPr algn="ctr">
              <a:buFont typeface="Arial" charset="0"/>
              <a:buNone/>
              <a:defRPr/>
            </a:pPr>
            <a:r>
              <a:rPr lang="en-GB" sz="2000" dirty="0" smtClean="0">
                <a:ea typeface="+mn-ea"/>
              </a:rPr>
              <a:t>(Excel, paper count form)</a:t>
            </a:r>
            <a:endParaRPr lang="en-GB" sz="2000" dirty="0">
              <a:ea typeface="+mn-ea"/>
            </a:endParaRPr>
          </a:p>
        </p:txBody>
      </p:sp>
      <p:pic>
        <p:nvPicPr>
          <p:cNvPr id="8" name="Picture 5"/>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14624" y="3302364"/>
            <a:ext cx="4040188" cy="2214868"/>
          </a:xfrm>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4"/>
          <p:cNvSpPr>
            <a:spLocks noGrp="1"/>
          </p:cNvSpPr>
          <p:nvPr>
            <p:ph type="body" sz="quarter" idx="3"/>
          </p:nvPr>
        </p:nvSpPr>
        <p:spPr>
          <a:xfrm>
            <a:off x="4626757" y="2429198"/>
            <a:ext cx="4041775" cy="639762"/>
          </a:xfrm>
        </p:spPr>
        <p:txBody>
          <a:bodyPr>
            <a:noAutofit/>
          </a:bodyPr>
          <a:lstStyle/>
          <a:p>
            <a:pPr algn="ctr">
              <a:buFont typeface="Arial" charset="0"/>
              <a:buNone/>
              <a:defRPr/>
            </a:pPr>
            <a:r>
              <a:rPr lang="en-GB" sz="2000" dirty="0" smtClean="0">
                <a:ea typeface="+mn-ea"/>
              </a:rPr>
              <a:t>Internet: e.g. IWC form on Observation.org, CWAC, etc.</a:t>
            </a:r>
            <a:endParaRPr lang="en-GB" sz="2000" dirty="0">
              <a:ea typeface="+mn-ea"/>
            </a:endParaRPr>
          </a:p>
        </p:txBody>
      </p:sp>
      <p:pic>
        <p:nvPicPr>
          <p:cNvPr id="16390" name="Content Placeholder 8" descr="IWC Swaziland - Google Chrome"/>
          <p:cNvPicPr>
            <a:picLocks noGrp="1" noChangeAspect="1"/>
          </p:cNvPicPr>
          <p:nvPr>
            <p:ph sz="quarter" idx="4"/>
          </p:nvPr>
        </p:nvPicPr>
        <p:blipFill rotWithShape="1">
          <a:blip r:embed="rId4" cstate="screen">
            <a:extLst>
              <a:ext uri="{28A0092B-C50C-407E-A947-70E740481C1C}">
                <a14:useLocalDpi xmlns:a14="http://schemas.microsoft.com/office/drawing/2010/main"/>
              </a:ext>
            </a:extLst>
          </a:blip>
          <a:srcRect b="19747"/>
          <a:stretch/>
        </p:blipFill>
        <p:spPr>
          <a:xfrm>
            <a:off x="5148064" y="3317066"/>
            <a:ext cx="3538736" cy="2272174"/>
          </a:xfrm>
          <a:prstGeom prst="rect">
            <a:avLst/>
          </a:prstGeom>
          <a:ln>
            <a:noFill/>
          </a:ln>
          <a:effectLst>
            <a:outerShdw blurRad="292100" dist="139700" dir="2700000" algn="tl" rotWithShape="0">
              <a:srgbClr val="333333">
                <a:alpha val="65000"/>
              </a:srgbClr>
            </a:outerShdw>
          </a:effectLst>
        </p:spPr>
      </p:pic>
      <p:sp>
        <p:nvSpPr>
          <p:cNvPr id="7" name="ZoneTexte 6"/>
          <p:cNvSpPr txBox="1"/>
          <p:nvPr/>
        </p:nvSpPr>
        <p:spPr>
          <a:xfrm>
            <a:off x="323528" y="5746030"/>
            <a:ext cx="8640959"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Send Paper form or Excel submission form directly to your National Coordinator</a:t>
            </a:r>
          </a:p>
          <a:p>
            <a:pPr marL="285750" indent="-285750">
              <a:buFont typeface="Arial" panose="020B0604020202020204" pitchFamily="34" charset="0"/>
              <a:buChar char="•"/>
            </a:pPr>
            <a:r>
              <a:rPr lang="en-GB" dirty="0" smtClean="0"/>
              <a:t>Record/upload it to an online platform or national scheme used in your country</a:t>
            </a:r>
            <a:endParaRPr lang="en-GB" dirty="0"/>
          </a:p>
        </p:txBody>
      </p:sp>
      <p:sp>
        <p:nvSpPr>
          <p:cNvPr id="9" name="Title 1"/>
          <p:cNvSpPr txBox="1">
            <a:spLocks/>
          </p:cNvSpPr>
          <p:nvPr/>
        </p:nvSpPr>
        <p:spPr bwMode="auto">
          <a:xfrm>
            <a:off x="446856" y="3417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2800" dirty="0" smtClean="0">
                <a:solidFill>
                  <a:srgbClr val="1F497D"/>
                </a:solidFill>
                <a:latin typeface="Arial Black" pitchFamily="34" charset="0"/>
                <a:ea typeface="ＭＳ Ｐゴシック" pitchFamily="34" charset="-128"/>
              </a:rPr>
              <a:t>Waterbird Census </a:t>
            </a:r>
            <a:r>
              <a:rPr lang="en-GB" sz="2800" dirty="0" smtClean="0">
                <a:solidFill>
                  <a:srgbClr val="1F497D"/>
                </a:solidFill>
                <a:latin typeface="Arial Black" pitchFamily="34" charset="0"/>
              </a:rPr>
              <a:t>Data Flow</a:t>
            </a:r>
            <a:r>
              <a:rPr lang="en-GB" altLang="en-US" sz="3600" dirty="0" smtClean="0">
                <a:ea typeface="ＭＳ Ｐゴシック" pitchFamily="34" charset="-128"/>
              </a:rPr>
              <a:t/>
            </a:r>
            <a:br>
              <a:rPr lang="en-GB" altLang="en-US" sz="3600" dirty="0" smtClean="0">
                <a:ea typeface="ＭＳ Ｐゴシック" pitchFamily="34" charset="-128"/>
              </a:rPr>
            </a:br>
            <a:r>
              <a:rPr lang="en-GB" altLang="en-US" sz="2400" dirty="0" smtClean="0">
                <a:solidFill>
                  <a:srgbClr val="FF6600"/>
                </a:solidFill>
                <a:latin typeface="Arial Black" panose="020B0A04020102020204" pitchFamily="34" charset="0"/>
                <a:ea typeface="ＭＳ Ｐゴシック" pitchFamily="34" charset="-128"/>
              </a:rPr>
              <a:t>Step 2: Observers submit their data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80892" y="1268760"/>
            <a:ext cx="8179540" cy="1152128"/>
          </a:xfrm>
        </p:spPr>
        <p:txBody>
          <a:bodyPr>
            <a:noAutofit/>
          </a:bodyPr>
          <a:lstStyle/>
          <a:p>
            <a:pPr algn="l">
              <a:defRPr/>
            </a:pPr>
            <a:r>
              <a:rPr lang="en-GB" sz="2400" b="1" dirty="0" smtClean="0">
                <a:ea typeface="+mj-ea"/>
              </a:rPr>
              <a:t>Advantages and disadvantages of using an online database</a:t>
            </a:r>
            <a:endParaRPr lang="en-GB" sz="2400" b="1" dirty="0">
              <a:ea typeface="+mj-ea"/>
            </a:endParaRPr>
          </a:p>
        </p:txBody>
      </p:sp>
      <p:pic>
        <p:nvPicPr>
          <p:cNvPr id="17413" name="Content Placeholder 3" descr="Northern Lapwing - Vanellus vanellus | Waarneming.nl - Google Chrome"/>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8549" y="3294184"/>
            <a:ext cx="4035902" cy="3231160"/>
          </a:xfrm>
        </p:spPr>
      </p:pic>
      <p:sp>
        <p:nvSpPr>
          <p:cNvPr id="17411" name="Content Placeholder 2"/>
          <p:cNvSpPr>
            <a:spLocks noGrp="1"/>
          </p:cNvSpPr>
          <p:nvPr>
            <p:ph sz="half" idx="2"/>
          </p:nvPr>
        </p:nvSpPr>
        <p:spPr>
          <a:xfrm>
            <a:off x="4635800" y="2060848"/>
            <a:ext cx="4038600" cy="4525963"/>
          </a:xfrm>
        </p:spPr>
        <p:txBody>
          <a:bodyPr anchor="ctr"/>
          <a:lstStyle/>
          <a:p>
            <a:r>
              <a:rPr lang="en-GB" altLang="en-US" sz="2400" dirty="0" smtClean="0">
                <a:ea typeface="ＭＳ Ｐゴシック" pitchFamily="34" charset="-128"/>
              </a:rPr>
              <a:t>Data need to be entered only once</a:t>
            </a:r>
          </a:p>
          <a:p>
            <a:r>
              <a:rPr lang="en-GB" altLang="en-US" sz="2400" dirty="0" smtClean="0">
                <a:ea typeface="ＭＳ Ｐゴシック" pitchFamily="34" charset="-128"/>
              </a:rPr>
              <a:t>Easier to retrieve data and to produce overviews</a:t>
            </a:r>
          </a:p>
          <a:p>
            <a:r>
              <a:rPr lang="en-GB" altLang="en-US" sz="2400" dirty="0" smtClean="0">
                <a:ea typeface="ＭＳ Ｐゴシック" pitchFamily="34" charset="-128"/>
              </a:rPr>
              <a:t>Data can be exported to other applications</a:t>
            </a:r>
          </a:p>
          <a:p>
            <a:r>
              <a:rPr lang="en-GB" altLang="en-US" sz="2400" dirty="0" smtClean="0">
                <a:ea typeface="ＭＳ Ｐゴシック" pitchFamily="34" charset="-128"/>
              </a:rPr>
              <a:t>Easy to share with others (building a community)</a:t>
            </a:r>
          </a:p>
          <a:p>
            <a:r>
              <a:rPr lang="en-GB" altLang="en-US" sz="2400" dirty="0" smtClean="0">
                <a:solidFill>
                  <a:schemeClr val="accent2"/>
                </a:solidFill>
                <a:ea typeface="ＭＳ Ｐゴシック" pitchFamily="34" charset="-128"/>
              </a:rPr>
              <a:t>BUT needs technical means </a:t>
            </a:r>
            <a:r>
              <a:rPr lang="en-GB" altLang="en-US" sz="2400" dirty="0">
                <a:solidFill>
                  <a:schemeClr val="accent2"/>
                </a:solidFill>
                <a:ea typeface="ＭＳ Ｐゴシック" pitchFamily="34" charset="-128"/>
              </a:rPr>
              <a:t>and </a:t>
            </a:r>
            <a:r>
              <a:rPr lang="en-GB" altLang="en-US" sz="2400" dirty="0" smtClean="0">
                <a:solidFill>
                  <a:srgbClr val="C0504D"/>
                </a:solidFill>
                <a:ea typeface="ＭＳ Ｐゴシック" pitchFamily="34" charset="-128"/>
              </a:rPr>
              <a:t>knowledge as well as a </a:t>
            </a:r>
            <a:r>
              <a:rPr lang="en-GB" altLang="en-US" sz="2400" dirty="0">
                <a:solidFill>
                  <a:schemeClr val="accent2"/>
                </a:solidFill>
                <a:ea typeface="ＭＳ Ｐゴシック" pitchFamily="34" charset="-128"/>
              </a:rPr>
              <a:t>good Internet connection</a:t>
            </a:r>
            <a:endParaRPr lang="en-GB" altLang="en-US" sz="2400" dirty="0" smtClean="0">
              <a:solidFill>
                <a:schemeClr val="accent2"/>
              </a:solidFill>
              <a:ea typeface="ＭＳ Ｐゴシック" pitchFamily="34" charset="-128"/>
            </a:endParaRPr>
          </a:p>
        </p:txBody>
      </p:sp>
      <p:pic>
        <p:nvPicPr>
          <p:cNvPr id="17412" name="Picture 8" descr="IWC Swaziland - Google Chrome"/>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0825" y="2603921"/>
            <a:ext cx="3889375"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446856" y="3417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2800" dirty="0" smtClean="0">
                <a:solidFill>
                  <a:srgbClr val="1F497D"/>
                </a:solidFill>
                <a:latin typeface="Arial Black" pitchFamily="34" charset="0"/>
                <a:ea typeface="ＭＳ Ｐゴシック" pitchFamily="34" charset="-128"/>
              </a:rPr>
              <a:t>Waterbird Census </a:t>
            </a:r>
            <a:r>
              <a:rPr lang="en-GB" sz="2800" dirty="0" smtClean="0">
                <a:solidFill>
                  <a:srgbClr val="1F497D"/>
                </a:solidFill>
                <a:latin typeface="Arial Black" pitchFamily="34" charset="0"/>
              </a:rPr>
              <a:t>Data Flow</a:t>
            </a:r>
            <a:r>
              <a:rPr lang="en-GB" altLang="en-US" sz="3600" dirty="0" smtClean="0">
                <a:ea typeface="ＭＳ Ｐゴシック" pitchFamily="34" charset="-128"/>
              </a:rPr>
              <a:t/>
            </a:r>
            <a:br>
              <a:rPr lang="en-GB" altLang="en-US" sz="3600" dirty="0" smtClean="0">
                <a:ea typeface="ＭＳ Ｐゴシック" pitchFamily="34" charset="-128"/>
              </a:rPr>
            </a:br>
            <a:r>
              <a:rPr lang="en-GB" altLang="en-US" sz="2400" dirty="0" smtClean="0">
                <a:solidFill>
                  <a:srgbClr val="FF6600"/>
                </a:solidFill>
                <a:latin typeface="Arial Black" panose="020B0A04020102020204" pitchFamily="34" charset="0"/>
                <a:ea typeface="ＭＳ Ｐゴシック" pitchFamily="34" charset="-128"/>
              </a:rPr>
              <a:t>Step 2: Observers submit their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Placeholder 2"/>
          <p:cNvSpPr>
            <a:spLocks noGrp="1"/>
          </p:cNvSpPr>
          <p:nvPr>
            <p:ph type="body" idx="1"/>
          </p:nvPr>
        </p:nvSpPr>
        <p:spPr>
          <a:xfrm>
            <a:off x="368288" y="1412776"/>
            <a:ext cx="4040188" cy="639762"/>
          </a:xfrm>
        </p:spPr>
        <p:txBody>
          <a:bodyPr/>
          <a:lstStyle/>
          <a:p>
            <a:r>
              <a:rPr lang="en-GB" altLang="en-US" dirty="0" smtClean="0">
                <a:ea typeface="ＭＳ Ｐゴシック" pitchFamily="34" charset="-128"/>
              </a:rPr>
              <a:t>Produce national reports</a:t>
            </a:r>
          </a:p>
        </p:txBody>
      </p:sp>
      <p:pic>
        <p:nvPicPr>
          <p:cNvPr id="18436" name="Content Placeholder 9" descr="Microsoft Excel - IWC Data Submission Form (2)  [Compatibility Mode]"/>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4643438" y="2205038"/>
            <a:ext cx="4040187" cy="3117850"/>
          </a:xfrm>
        </p:spPr>
      </p:pic>
      <p:sp>
        <p:nvSpPr>
          <p:cNvPr id="5" name="Text Placeholder 4"/>
          <p:cNvSpPr>
            <a:spLocks noGrp="1"/>
          </p:cNvSpPr>
          <p:nvPr>
            <p:ph type="body" sz="quarter" idx="3"/>
          </p:nvPr>
        </p:nvSpPr>
        <p:spPr/>
        <p:txBody>
          <a:bodyPr>
            <a:normAutofit fontScale="92500" lnSpcReduction="20000"/>
          </a:bodyPr>
          <a:lstStyle/>
          <a:p>
            <a:pPr>
              <a:buFont typeface="Arial" charset="0"/>
              <a:buNone/>
              <a:defRPr/>
            </a:pPr>
            <a:r>
              <a:rPr lang="en-GB" dirty="0" smtClean="0">
                <a:ea typeface="+mn-ea"/>
              </a:rPr>
              <a:t>Submit national dataset to Wetlands International</a:t>
            </a:r>
            <a:endParaRPr lang="en-GB" dirty="0">
              <a:ea typeface="+mn-ea"/>
            </a:endParaRPr>
          </a:p>
        </p:txBody>
      </p:sp>
      <p:pic>
        <p:nvPicPr>
          <p:cNvPr id="18438" name="Content Placeholder 6" descr="159.253.7.198/index.php/upload/add - Google Chrome"/>
          <p:cNvPicPr>
            <a:picLocks noGrp="1" noChangeAspect="1"/>
          </p:cNvPicPr>
          <p:nvPr>
            <p:ph sz="quarter" idx="4"/>
          </p:nvPr>
        </p:nvPicPr>
        <p:blipFill>
          <a:blip r:embed="rId4" cstate="screen">
            <a:extLst>
              <a:ext uri="{28A0092B-C50C-407E-A947-70E740481C1C}">
                <a14:useLocalDpi xmlns:a14="http://schemas.microsoft.com/office/drawing/2010/main"/>
              </a:ext>
            </a:extLst>
          </a:blip>
          <a:stretch>
            <a:fillRect/>
          </a:stretch>
        </p:blipFill>
        <p:spPr>
          <a:xfrm>
            <a:off x="4647961" y="3056192"/>
            <a:ext cx="4035902" cy="2188654"/>
          </a:xfrm>
          <a:prstGeom prst="rect">
            <a:avLst/>
          </a:prstGeom>
          <a:ln>
            <a:noFill/>
          </a:ln>
          <a:effectLst>
            <a:outerShdw blurRad="292100" dist="139700" dir="2700000" algn="tl" rotWithShape="0">
              <a:srgbClr val="333333">
                <a:alpha val="65000"/>
              </a:srgbClr>
            </a:outerShdw>
          </a:effectLst>
        </p:spPr>
      </p:pic>
      <p:pic>
        <p:nvPicPr>
          <p:cNvPr id="18439" name="Picture 2" descr="Waterbirds in the UK 2010/11: The Wetland Bird Survey"/>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8313" y="2205038"/>
            <a:ext cx="1676400" cy="2381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descr="www.bto.org/sites/default/files/u18/downloads/publications/wituk1011_section7.pdf - Google Chrome"/>
          <p:cNvPicPr>
            <a:picLocks noChangeAspect="1"/>
          </p:cNvPicPr>
          <p:nvPr/>
        </p:nvPicPr>
        <p:blipFill>
          <a:blip r:embed="rId6" cstate="screen">
            <a:extLst>
              <a:ext uri="{28A0092B-C50C-407E-A947-70E740481C1C}">
                <a14:useLocalDpi xmlns:a14="http://schemas.microsoft.com/office/drawing/2010/main"/>
              </a:ext>
            </a:extLst>
          </a:blip>
          <a:srcRect l="21677" r="22603" b="1053"/>
          <a:stretch>
            <a:fillRect/>
          </a:stretch>
        </p:blipFill>
        <p:spPr bwMode="auto">
          <a:xfrm>
            <a:off x="1042988" y="2852738"/>
            <a:ext cx="1800225" cy="2557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descr="BTO WeBS Alerts - Google Chrome"/>
          <p:cNvPicPr>
            <a:picLocks noChangeAspect="1"/>
          </p:cNvPicPr>
          <p:nvPr/>
        </p:nvPicPr>
        <p:blipFill>
          <a:blip r:embed="rId7" cstate="screen">
            <a:extLst>
              <a:ext uri="{28A0092B-C50C-407E-A947-70E740481C1C}">
                <a14:useLocalDpi xmlns:a14="http://schemas.microsoft.com/office/drawing/2010/main"/>
              </a:ext>
            </a:extLst>
          </a:blip>
          <a:srcRect l="12003" r="14098"/>
          <a:stretch>
            <a:fillRect/>
          </a:stretch>
        </p:blipFill>
        <p:spPr bwMode="auto">
          <a:xfrm>
            <a:off x="2051050" y="3789363"/>
            <a:ext cx="2341563" cy="25336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468313" y="34178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2800" dirty="0" smtClean="0">
                <a:solidFill>
                  <a:srgbClr val="1F497D"/>
                </a:solidFill>
                <a:latin typeface="Arial Black" pitchFamily="34" charset="0"/>
                <a:ea typeface="ＭＳ Ｐゴシック" pitchFamily="34" charset="-128"/>
              </a:rPr>
              <a:t>Waterbird Census </a:t>
            </a:r>
            <a:r>
              <a:rPr lang="en-GB" sz="2800" dirty="0" smtClean="0">
                <a:solidFill>
                  <a:srgbClr val="1F497D"/>
                </a:solidFill>
                <a:latin typeface="Arial Black" pitchFamily="34" charset="0"/>
              </a:rPr>
              <a:t>Data Flow</a:t>
            </a:r>
            <a:r>
              <a:rPr lang="en-GB" altLang="en-US" sz="3600" dirty="0" smtClean="0">
                <a:ea typeface="ＭＳ Ｐゴシック" pitchFamily="34" charset="-128"/>
              </a:rPr>
              <a:t/>
            </a:r>
            <a:br>
              <a:rPr lang="en-GB" altLang="en-US" sz="3600" dirty="0" smtClean="0">
                <a:ea typeface="ＭＳ Ｐゴシック" pitchFamily="34" charset="-128"/>
              </a:rPr>
            </a:br>
            <a:r>
              <a:rPr lang="en-GB" altLang="en-US" sz="2400" dirty="0" smtClean="0">
                <a:solidFill>
                  <a:srgbClr val="FF6600"/>
                </a:solidFill>
                <a:latin typeface="Arial Black" panose="020B0A04020102020204" pitchFamily="34" charset="0"/>
                <a:ea typeface="ＭＳ Ｐゴシック" pitchFamily="34" charset="-128"/>
              </a:rPr>
              <a:t>Step 3: National coordinators compile data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p:cNvSpPr>
            <a:spLocks noGrp="1"/>
          </p:cNvSpPr>
          <p:nvPr>
            <p:ph type="title"/>
          </p:nvPr>
        </p:nvSpPr>
        <p:spPr>
          <a:xfrm>
            <a:off x="323528" y="1052736"/>
            <a:ext cx="8229600" cy="1143000"/>
          </a:xfrm>
        </p:spPr>
        <p:txBody>
          <a:bodyPr/>
          <a:lstStyle/>
          <a:p>
            <a:r>
              <a:rPr lang="en-GB" altLang="en-US" sz="2800" dirty="0" smtClean="0">
                <a:ea typeface="ＭＳ Ｐゴシック" pitchFamily="34" charset="-128"/>
              </a:rPr>
              <a:t>Excel PivotTable for fast and easy data analysis </a:t>
            </a:r>
          </a:p>
        </p:txBody>
      </p:sp>
      <p:sp>
        <p:nvSpPr>
          <p:cNvPr id="19459"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EA56A135-C83E-4BC7-8598-8BE4E306C216}" type="slidenum">
              <a:rPr lang="en-GB" altLang="en-US" sz="1200" smtClean="0">
                <a:solidFill>
                  <a:srgbClr val="898989"/>
                </a:solidFill>
              </a:rPr>
              <a:pPr eaLnBrk="1" hangingPunct="1">
                <a:spcBef>
                  <a:spcPct val="0"/>
                </a:spcBef>
                <a:buFontTx/>
                <a:buNone/>
              </a:pPr>
              <a:t>24</a:t>
            </a:fld>
            <a:endParaRPr lang="en-GB" altLang="en-US" sz="1200" dirty="0" smtClean="0">
              <a:solidFill>
                <a:srgbClr val="898989"/>
              </a:solidFill>
            </a:endParaRPr>
          </a:p>
        </p:txBody>
      </p:sp>
      <p:pic>
        <p:nvPicPr>
          <p:cNvPr id="19460"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42988" y="2060575"/>
            <a:ext cx="3097212"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16013" y="4365625"/>
            <a:ext cx="30241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932363" y="2060575"/>
            <a:ext cx="30241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32363" y="4365625"/>
            <a:ext cx="30241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68313" y="269776"/>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2800" dirty="0" smtClean="0">
                <a:solidFill>
                  <a:srgbClr val="1F497D"/>
                </a:solidFill>
                <a:latin typeface="Arial Black" pitchFamily="34" charset="0"/>
                <a:ea typeface="ＭＳ Ｐゴシック" pitchFamily="34" charset="-128"/>
              </a:rPr>
              <a:t>Waterbird Census </a:t>
            </a:r>
            <a:r>
              <a:rPr lang="en-GB" sz="2800" dirty="0" smtClean="0">
                <a:solidFill>
                  <a:srgbClr val="1F497D"/>
                </a:solidFill>
                <a:latin typeface="Arial Black" pitchFamily="34" charset="0"/>
              </a:rPr>
              <a:t>Data Flow</a:t>
            </a:r>
            <a:r>
              <a:rPr lang="en-GB" altLang="en-US" sz="3600" dirty="0" smtClean="0">
                <a:ea typeface="ＭＳ Ｐゴシック" pitchFamily="34" charset="-128"/>
              </a:rPr>
              <a:t/>
            </a:r>
            <a:br>
              <a:rPr lang="en-GB" altLang="en-US" sz="3600" dirty="0" smtClean="0">
                <a:ea typeface="ＭＳ Ｐゴシック" pitchFamily="34" charset="-128"/>
              </a:rPr>
            </a:br>
            <a:r>
              <a:rPr lang="en-GB" altLang="en-US" sz="2400" dirty="0" smtClean="0">
                <a:solidFill>
                  <a:srgbClr val="FF6600"/>
                </a:solidFill>
                <a:latin typeface="Arial Black" panose="020B0A04020102020204" pitchFamily="34" charset="0"/>
                <a:ea typeface="ＭＳ Ｐゴシック" pitchFamily="34" charset="-128"/>
              </a:rPr>
              <a:t>Step 3: National coordinators compile data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7056" b="39367"/>
          <a:stretch/>
        </p:blipFill>
        <p:spPr bwMode="auto">
          <a:xfrm>
            <a:off x="3436172" y="2369131"/>
            <a:ext cx="4746759" cy="2572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ext Placeholder 6"/>
          <p:cNvSpPr>
            <a:spLocks noGrp="1"/>
          </p:cNvSpPr>
          <p:nvPr>
            <p:ph type="body" idx="1"/>
          </p:nvPr>
        </p:nvSpPr>
        <p:spPr>
          <a:xfrm>
            <a:off x="246353" y="1493094"/>
            <a:ext cx="4040188" cy="639762"/>
          </a:xfrm>
        </p:spPr>
        <p:txBody>
          <a:bodyPr/>
          <a:lstStyle/>
          <a:p>
            <a:r>
              <a:rPr lang="en-GB" altLang="en-US" dirty="0" smtClean="0">
                <a:ea typeface="ＭＳ Ｐゴシック" pitchFamily="34" charset="-128"/>
              </a:rPr>
              <a:t>Printed publications</a:t>
            </a:r>
          </a:p>
        </p:txBody>
      </p:sp>
      <p:sp>
        <p:nvSpPr>
          <p:cNvPr id="20484" name="Text Placeholder 8"/>
          <p:cNvSpPr>
            <a:spLocks noGrp="1"/>
          </p:cNvSpPr>
          <p:nvPr>
            <p:ph type="body" sz="quarter" idx="3"/>
          </p:nvPr>
        </p:nvSpPr>
        <p:spPr>
          <a:xfrm>
            <a:off x="4646584" y="1565102"/>
            <a:ext cx="4041775" cy="639762"/>
          </a:xfrm>
        </p:spPr>
        <p:txBody>
          <a:bodyPr/>
          <a:lstStyle/>
          <a:p>
            <a:r>
              <a:rPr lang="en-GB" altLang="en-US" dirty="0" smtClean="0">
                <a:ea typeface="ＭＳ Ｐゴシック" pitchFamily="34" charset="-128"/>
              </a:rPr>
              <a:t>Online resources</a:t>
            </a:r>
          </a:p>
        </p:txBody>
      </p:sp>
      <p:pic>
        <p:nvPicPr>
          <p:cNvPr id="19461"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3572" y="2325290"/>
            <a:ext cx="1595438"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6"/>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1560" y="3095352"/>
            <a:ext cx="23749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 name="Picture 7"/>
          <p:cNvPicPr>
            <a:picLocks noChangeAspect="1" noChangeArrowheads="1"/>
          </p:cNvPicPr>
          <p:nvPr/>
        </p:nvPicPr>
        <p:blipFill>
          <a:blip r:embed="rId6"/>
          <a:srcRect t="1425" b="52228"/>
          <a:stretch>
            <a:fillRect/>
          </a:stretch>
        </p:blipFill>
        <p:spPr bwMode="auto">
          <a:xfrm>
            <a:off x="1115616" y="3933477"/>
            <a:ext cx="2376488"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 name="Picture 9"/>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5047" y="4933791"/>
            <a:ext cx="2447925"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90" name="Picture 10" descr="Critical Site Network Tool - Great Crested Grebe - Google Chrome"/>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972707" y="2960549"/>
            <a:ext cx="4364609" cy="349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3559373"/>
            <a:ext cx="4984828" cy="274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370" r="1023"/>
          <a:stretch/>
        </p:blipFill>
        <p:spPr bwMode="auto">
          <a:xfrm>
            <a:off x="4320473" y="4495756"/>
            <a:ext cx="4788031" cy="213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
          <p:cNvSpPr txBox="1">
            <a:spLocks/>
          </p:cNvSpPr>
          <p:nvPr/>
        </p:nvSpPr>
        <p:spPr bwMode="auto">
          <a:xfrm>
            <a:off x="203572" y="485800"/>
            <a:ext cx="868890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2800" dirty="0" smtClean="0">
                <a:solidFill>
                  <a:srgbClr val="1F497D"/>
                </a:solidFill>
                <a:latin typeface="Arial Black" pitchFamily="34" charset="0"/>
                <a:ea typeface="ＭＳ Ｐゴシック" pitchFamily="34" charset="-128"/>
              </a:rPr>
              <a:t>Waterbird Census </a:t>
            </a:r>
            <a:r>
              <a:rPr lang="en-GB" sz="2800" dirty="0" smtClean="0">
                <a:solidFill>
                  <a:srgbClr val="1F497D"/>
                </a:solidFill>
                <a:latin typeface="Arial Black" pitchFamily="34" charset="0"/>
              </a:rPr>
              <a:t>Data Flow</a:t>
            </a:r>
            <a:r>
              <a:rPr lang="en-GB" altLang="en-US" sz="3600" dirty="0" smtClean="0">
                <a:ea typeface="ＭＳ Ｐゴシック" pitchFamily="34" charset="-128"/>
              </a:rPr>
              <a:t/>
            </a:r>
            <a:br>
              <a:rPr lang="en-GB" altLang="en-US" sz="3600" dirty="0" smtClean="0">
                <a:ea typeface="ＭＳ Ｐゴシック" pitchFamily="34" charset="-128"/>
              </a:rPr>
            </a:br>
            <a:r>
              <a:rPr lang="en-GB" altLang="en-US" sz="2400" dirty="0" smtClean="0">
                <a:solidFill>
                  <a:srgbClr val="FF6600"/>
                </a:solidFill>
                <a:latin typeface="Arial Black" panose="020B0A04020102020204" pitchFamily="34" charset="0"/>
                <a:ea typeface="ＭＳ Ｐゴシック" pitchFamily="34" charset="-128"/>
              </a:rPr>
              <a:t>Step 4: International overviews produced on the basis of IWC data among others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0484">
                                            <p:txEl>
                                              <p:pRg st="0" end="0"/>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49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2048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9816"/>
            <a:ext cx="8229600" cy="1143000"/>
          </a:xfrm>
        </p:spPr>
        <p:txBody>
          <a:bodyPr/>
          <a:lstStyle/>
          <a:p>
            <a:r>
              <a:rPr lang="en-GB" altLang="en-US" noProof="0" dirty="0" smtClean="0">
                <a:ea typeface="ＭＳ Ｐゴシック" pitchFamily="34" charset="-128"/>
              </a:rPr>
              <a:t>How does the International waterbird census help </a:t>
            </a:r>
            <a:r>
              <a:rPr lang="en-GB" altLang="en-US" noProof="0" dirty="0" smtClean="0">
                <a:solidFill>
                  <a:srgbClr val="FF6600"/>
                </a:solidFill>
                <a:ea typeface="ＭＳ Ｐゴシック" pitchFamily="34" charset="-128"/>
              </a:rPr>
              <a:t>waterbir</a:t>
            </a:r>
            <a:r>
              <a:rPr lang="en-GB" altLang="en-US" dirty="0" smtClean="0">
                <a:solidFill>
                  <a:srgbClr val="FF6600"/>
                </a:solidFill>
                <a:ea typeface="ＭＳ Ｐゴシック" pitchFamily="34" charset="-128"/>
              </a:rPr>
              <a:t>d conservation</a:t>
            </a:r>
            <a:r>
              <a:rPr lang="en-GB" altLang="en-US" noProof="0" dirty="0" smtClean="0">
                <a:ea typeface="ＭＳ Ｐゴシック" pitchFamily="34" charset="-128"/>
              </a:rPr>
              <a:t>?</a:t>
            </a:r>
            <a:endParaRPr lang="en-GB" noProof="0" dirty="0"/>
          </a:p>
        </p:txBody>
      </p:sp>
      <p:sp>
        <p:nvSpPr>
          <p:cNvPr id="3" name="Espace réservé du contenu 2"/>
          <p:cNvSpPr>
            <a:spLocks noGrp="1"/>
          </p:cNvSpPr>
          <p:nvPr>
            <p:ph idx="1"/>
          </p:nvPr>
        </p:nvSpPr>
        <p:spPr>
          <a:xfrm>
            <a:off x="467544" y="2071389"/>
            <a:ext cx="8229600" cy="4525963"/>
          </a:xfrm>
        </p:spPr>
        <p:txBody>
          <a:bodyPr/>
          <a:lstStyle/>
          <a:p>
            <a:pPr marL="342900" indent="-342900">
              <a:buFont typeface="Arial" pitchFamily="34" charset="0"/>
              <a:buChar char="•"/>
              <a:defRPr/>
            </a:pPr>
            <a:r>
              <a:rPr lang="en-GB" noProof="0" dirty="0" smtClean="0"/>
              <a:t>The data provide the basis for assessing changes at site, national and population level.</a:t>
            </a:r>
          </a:p>
          <a:p>
            <a:pPr marL="342900" indent="-342900">
              <a:buFont typeface="Arial" pitchFamily="34" charset="0"/>
              <a:buChar char="•"/>
              <a:defRPr/>
            </a:pPr>
            <a:r>
              <a:rPr lang="en-GB" altLang="en-US" noProof="0" dirty="0" smtClean="0">
                <a:ea typeface="ＭＳ Ｐゴシック" pitchFamily="34" charset="-128"/>
              </a:rPr>
              <a:t>They serve as the basis for adaption of the management regimes for waterbird populations (i.e. whether they need strict protection or their exploitation is less restricted)</a:t>
            </a:r>
            <a:endParaRPr lang="en-GB" noProof="0" dirty="0" smtClean="0"/>
          </a:p>
          <a:p>
            <a:pPr marL="342900" indent="-342900">
              <a:buFont typeface="Arial" pitchFamily="34" charset="0"/>
              <a:buChar char="•"/>
              <a:defRPr/>
            </a:pPr>
            <a:r>
              <a:rPr lang="en-GB" noProof="0" dirty="0" smtClean="0"/>
              <a:t>They are used to assess the effectiveness of various conservation measures and instruments. </a:t>
            </a:r>
          </a:p>
          <a:p>
            <a:endParaRPr lang="en-GB" noProof="0" dirty="0"/>
          </a:p>
        </p:txBody>
      </p:sp>
      <p:sp>
        <p:nvSpPr>
          <p:cNvPr id="4" name="Espace réservé du numéro de diapositive 3"/>
          <p:cNvSpPr>
            <a:spLocks noGrp="1"/>
          </p:cNvSpPr>
          <p:nvPr>
            <p:ph type="sldNum" sz="quarter" idx="12"/>
          </p:nvPr>
        </p:nvSpPr>
        <p:spPr/>
        <p:txBody>
          <a:bodyPr/>
          <a:lstStyle/>
          <a:p>
            <a:pPr>
              <a:defRPr/>
            </a:pPr>
            <a:fld id="{BBE7FD9F-40BF-47FD-B54A-33980AB43AA6}" type="slidenum">
              <a:rPr lang="en-GB" altLang="en-US" smtClean="0"/>
              <a:pPr>
                <a:defRPr/>
              </a:pPr>
              <a:t>26</a:t>
            </a:fld>
            <a:endParaRPr lang="en-GB" altLang="en-US" dirty="0"/>
          </a:p>
        </p:txBody>
      </p:sp>
    </p:spTree>
    <p:extLst>
      <p:ext uri="{BB962C8B-B14F-4D97-AF65-F5344CB8AC3E}">
        <p14:creationId xmlns:p14="http://schemas.microsoft.com/office/powerpoint/2010/main" val="71303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GB" altLang="en-US" noProof="0" dirty="0" smtClean="0">
              <a:ea typeface="ＭＳ Ｐゴシック" pitchFamily="34" charset="-128"/>
            </a:endParaRPr>
          </a:p>
        </p:txBody>
      </p:sp>
      <p:sp>
        <p:nvSpPr>
          <p:cNvPr id="22531" name="Content Placeholder 2"/>
          <p:cNvSpPr>
            <a:spLocks noGrp="1"/>
          </p:cNvSpPr>
          <p:nvPr>
            <p:ph idx="1"/>
          </p:nvPr>
        </p:nvSpPr>
        <p:spPr/>
        <p:txBody>
          <a:bodyPr/>
          <a:lstStyle/>
          <a:p>
            <a:endParaRPr lang="en-GB" altLang="en-US" dirty="0" smtClean="0">
              <a:ea typeface="ＭＳ Ｐゴシック" pitchFamily="34" charset="-128"/>
            </a:endParaRPr>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793745BF-019B-4F47-8390-A083016D7A4A}" type="slidenum">
              <a:rPr lang="fr-FR" altLang="en-US" sz="1200" smtClean="0">
                <a:solidFill>
                  <a:srgbClr val="898989"/>
                </a:solidFill>
              </a:rPr>
              <a:pPr eaLnBrk="1" hangingPunct="1">
                <a:spcBef>
                  <a:spcPct val="0"/>
                </a:spcBef>
                <a:buFontTx/>
                <a:buNone/>
              </a:pPr>
              <a:t>27</a:t>
            </a:fld>
            <a:endParaRPr lang="fr-FR" altLang="en-US" sz="1200" dirty="0" smtClean="0">
              <a:solidFill>
                <a:srgbClr val="898989"/>
              </a:solidFill>
            </a:endParaRPr>
          </a:p>
        </p:txBody>
      </p:sp>
      <p:pic>
        <p:nvPicPr>
          <p:cNvPr id="2253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09663" y="0"/>
            <a:ext cx="102901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35031" y="692696"/>
            <a:ext cx="8747908" cy="830997"/>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hu-HU" sz="4800" b="1" dirty="0" smtClean="0">
                <a:ln w="11430"/>
                <a:solidFill>
                  <a:srgbClr val="FF6600"/>
                </a:solidFill>
                <a:effectLst>
                  <a:outerShdw blurRad="50800" dist="39000" dir="5460000" algn="tl">
                    <a:srgbClr val="000000">
                      <a:alpha val="38000"/>
                    </a:srgbClr>
                  </a:outerShdw>
                </a:effectLst>
                <a:latin typeface="Arial" charset="0"/>
                <a:ea typeface="+mn-ea"/>
                <a:cs typeface="Arial" charset="0"/>
              </a:rPr>
              <a:t>Thank</a:t>
            </a:r>
            <a:r>
              <a:rPr lang="en-GB" sz="4800" b="1" dirty="0" smtClean="0">
                <a:ln w="11430"/>
                <a:solidFill>
                  <a:srgbClr val="FF6600"/>
                </a:solidFill>
                <a:effectLst>
                  <a:outerShdw blurRad="50800" dist="39000" dir="5460000" algn="tl">
                    <a:srgbClr val="000000">
                      <a:alpha val="38000"/>
                    </a:srgbClr>
                  </a:outerShdw>
                </a:effectLst>
                <a:latin typeface="Arial" charset="0"/>
                <a:ea typeface="+mn-ea"/>
                <a:cs typeface="Arial" charset="0"/>
              </a:rPr>
              <a:t> you</a:t>
            </a:r>
            <a:r>
              <a:rPr lang="hu-HU" sz="4800" b="1" dirty="0" smtClean="0">
                <a:ln w="11430"/>
                <a:solidFill>
                  <a:srgbClr val="FF6600"/>
                </a:solidFill>
                <a:effectLst>
                  <a:outerShdw blurRad="50800" dist="39000" dir="5460000" algn="tl">
                    <a:srgbClr val="000000">
                      <a:alpha val="38000"/>
                    </a:srgbClr>
                  </a:outerShdw>
                </a:effectLst>
                <a:latin typeface="Arial" charset="0"/>
                <a:ea typeface="+mn-ea"/>
                <a:cs typeface="Arial" charset="0"/>
              </a:rPr>
              <a:t> </a:t>
            </a:r>
            <a:r>
              <a:rPr lang="hu-HU" sz="4800" b="1" dirty="0">
                <a:ln w="11430"/>
                <a:solidFill>
                  <a:srgbClr val="FF6600"/>
                </a:solidFill>
                <a:effectLst>
                  <a:outerShdw blurRad="50800" dist="39000" dir="5460000" algn="tl">
                    <a:srgbClr val="000000">
                      <a:alpha val="38000"/>
                    </a:srgbClr>
                  </a:outerShdw>
                </a:effectLst>
                <a:latin typeface="Arial" charset="0"/>
                <a:ea typeface="+mn-ea"/>
                <a:cs typeface="Arial" charset="0"/>
              </a:rPr>
              <a:t>for your attention!</a:t>
            </a:r>
            <a:endParaRPr lang="en-US" sz="4800" b="1" dirty="0">
              <a:ln w="11430"/>
              <a:solidFill>
                <a:srgbClr val="FF6600"/>
              </a:solidFill>
              <a:effectLst>
                <a:outerShdw blurRad="50800" dist="39000" dir="5460000" algn="tl">
                  <a:srgbClr val="000000">
                    <a:alpha val="38000"/>
                  </a:srgbClr>
                </a:outerShdw>
              </a:effectLst>
              <a:latin typeface="Arial" charset="0"/>
              <a:ea typeface="+mn-ea"/>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eaLnBrk="1" hangingPunct="1"/>
            <a:r>
              <a:rPr lang="en-GB" altLang="en-US" dirty="0" smtClean="0">
                <a:ea typeface="ＭＳ Ｐゴシック" pitchFamily="34" charset="-128"/>
              </a:rPr>
              <a:t>Presenting the Module</a:t>
            </a:r>
          </a:p>
        </p:txBody>
      </p:sp>
      <p:sp>
        <p:nvSpPr>
          <p:cNvPr id="5123" name="Espace réservé du contenu 2"/>
          <p:cNvSpPr>
            <a:spLocks noGrp="1"/>
          </p:cNvSpPr>
          <p:nvPr>
            <p:ph idx="1"/>
          </p:nvPr>
        </p:nvSpPr>
        <p:spPr>
          <a:xfrm>
            <a:off x="1092249" y="1268760"/>
            <a:ext cx="2735263" cy="1252538"/>
          </a:xfrm>
        </p:spPr>
        <p:txBody>
          <a:bodyPr/>
          <a:lstStyle/>
          <a:p>
            <a:pPr algn="ctr"/>
            <a:r>
              <a:rPr lang="en-GB" altLang="en-US" b="1" dirty="0" smtClean="0">
                <a:solidFill>
                  <a:srgbClr val="FF6600"/>
                </a:solidFill>
                <a:ea typeface="ＭＳ Ｐゴシック" pitchFamily="34" charset="-128"/>
              </a:rPr>
              <a:t>Technical explanations</a:t>
            </a:r>
          </a:p>
        </p:txBody>
      </p:sp>
      <p:sp>
        <p:nvSpPr>
          <p:cNvPr id="5126" name="Espace réservé du numéro de diapositive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6829CB9A-FAE9-440B-AE10-326599023F3E}" type="slidenum">
              <a:rPr lang="en-GB" altLang="en-US" sz="1200" smtClean="0">
                <a:solidFill>
                  <a:srgbClr val="898989"/>
                </a:solidFill>
              </a:rPr>
              <a:pPr eaLnBrk="1" hangingPunct="1">
                <a:spcBef>
                  <a:spcPct val="0"/>
                </a:spcBef>
                <a:buFontTx/>
                <a:buNone/>
              </a:pPr>
              <a:t>3</a:t>
            </a:fld>
            <a:endParaRPr lang="en-GB" altLang="en-US" sz="1200" dirty="0" smtClean="0">
              <a:solidFill>
                <a:srgbClr val="898989"/>
              </a:solidFill>
            </a:endParaRPr>
          </a:p>
        </p:txBody>
      </p:sp>
      <p:sp>
        <p:nvSpPr>
          <p:cNvPr id="5124" name="Espace réservé du contenu 2"/>
          <p:cNvSpPr txBox="1">
            <a:spLocks/>
          </p:cNvSpPr>
          <p:nvPr/>
        </p:nvSpPr>
        <p:spPr bwMode="auto">
          <a:xfrm>
            <a:off x="5352717" y="2420888"/>
            <a:ext cx="25304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indent="-3175"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buFont typeface="Arial" pitchFamily="34" charset="0"/>
              <a:buNone/>
            </a:pPr>
            <a:r>
              <a:rPr lang="en-GB" altLang="en-US" sz="2800" b="1" dirty="0" smtClean="0">
                <a:solidFill>
                  <a:srgbClr val="FF6600"/>
                </a:solidFill>
              </a:rPr>
              <a:t>Indoor exercises</a:t>
            </a:r>
            <a:endParaRPr lang="en-GB" altLang="en-US" sz="2800" b="1" dirty="0">
              <a:solidFill>
                <a:srgbClr val="FF6600"/>
              </a:solidFill>
            </a:endParaRPr>
          </a:p>
        </p:txBody>
      </p:sp>
      <p:pic>
        <p:nvPicPr>
          <p:cNvPr id="512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2745035"/>
            <a:ext cx="2976562" cy="22320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12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076056" y="3861048"/>
            <a:ext cx="3059113" cy="22939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en-US" noProof="0" dirty="0" smtClean="0">
                <a:ea typeface="ＭＳ Ｐゴシック" pitchFamily="34" charset="-128"/>
              </a:rPr>
              <a:t>In this module</a:t>
            </a:r>
          </a:p>
        </p:txBody>
      </p:sp>
      <p:sp>
        <p:nvSpPr>
          <p:cNvPr id="3" name="Content Placeholder 2"/>
          <p:cNvSpPr>
            <a:spLocks noGrp="1"/>
          </p:cNvSpPr>
          <p:nvPr>
            <p:ph idx="1"/>
          </p:nvPr>
        </p:nvSpPr>
        <p:spPr/>
        <p:txBody>
          <a:bodyPr/>
          <a:lstStyle/>
          <a:p>
            <a:pPr>
              <a:buFont typeface="Arial" charset="0"/>
              <a:buNone/>
              <a:defRPr/>
            </a:pPr>
            <a:r>
              <a:rPr lang="en-GB" noProof="0" dirty="0" smtClean="0">
                <a:ea typeface="+mn-ea"/>
              </a:rPr>
              <a:t>You will learn:</a:t>
            </a:r>
          </a:p>
          <a:p>
            <a:pPr marL="457200" indent="-457200">
              <a:lnSpc>
                <a:spcPct val="150000"/>
              </a:lnSpc>
              <a:buFont typeface="Arial" pitchFamily="34" charset="0"/>
              <a:buChar char="•"/>
              <a:defRPr/>
            </a:pPr>
            <a:r>
              <a:rPr lang="en-GB" noProof="0" dirty="0" smtClean="0">
                <a:ea typeface="+mn-ea"/>
              </a:rPr>
              <a:t>What is monitoring?</a:t>
            </a:r>
          </a:p>
          <a:p>
            <a:pPr marL="457200" indent="-457200">
              <a:lnSpc>
                <a:spcPct val="150000"/>
              </a:lnSpc>
              <a:buFont typeface="Arial" pitchFamily="34" charset="0"/>
              <a:buChar char="•"/>
              <a:defRPr/>
            </a:pPr>
            <a:r>
              <a:rPr lang="en-GB" noProof="0" dirty="0" smtClean="0">
                <a:ea typeface="+mn-ea"/>
              </a:rPr>
              <a:t>How to cover sites systematically?</a:t>
            </a:r>
          </a:p>
          <a:p>
            <a:pPr marL="457200" indent="-457200">
              <a:lnSpc>
                <a:spcPct val="150000"/>
              </a:lnSpc>
              <a:buFont typeface="Arial" pitchFamily="34" charset="0"/>
              <a:buChar char="•"/>
              <a:defRPr/>
            </a:pPr>
            <a:r>
              <a:rPr lang="en-GB" noProof="0" dirty="0" smtClean="0">
                <a:ea typeface="+mn-ea"/>
              </a:rPr>
              <a:t>What information to record?</a:t>
            </a:r>
          </a:p>
          <a:p>
            <a:pPr marL="457200" indent="-457200">
              <a:lnSpc>
                <a:spcPct val="150000"/>
              </a:lnSpc>
              <a:buFont typeface="Arial" pitchFamily="34" charset="0"/>
              <a:buChar char="•"/>
              <a:defRPr/>
            </a:pPr>
            <a:r>
              <a:rPr lang="en-GB" noProof="0" dirty="0" smtClean="0">
                <a:ea typeface="+mn-ea"/>
              </a:rPr>
              <a:t>How to report your observations?</a:t>
            </a:r>
          </a:p>
          <a:p>
            <a:pPr marL="457200" indent="-457200">
              <a:lnSpc>
                <a:spcPct val="150000"/>
              </a:lnSpc>
              <a:buFont typeface="Arial" pitchFamily="34" charset="0"/>
              <a:buChar char="•"/>
              <a:defRPr/>
            </a:pPr>
            <a:r>
              <a:rPr lang="en-GB" noProof="0" dirty="0" smtClean="0">
                <a:ea typeface="+mn-ea"/>
              </a:rPr>
              <a:t>How your data help waterbird conservation?</a:t>
            </a:r>
          </a:p>
          <a:p>
            <a:pPr marL="457200" indent="-457200">
              <a:buFont typeface="Arial" pitchFamily="34" charset="0"/>
              <a:buChar char="•"/>
              <a:defRPr/>
            </a:pPr>
            <a:endParaRPr lang="en-GB" noProof="0" dirty="0">
              <a:ea typeface="+mn-ea"/>
            </a:endParaRPr>
          </a:p>
        </p:txBody>
      </p:sp>
      <p:sp>
        <p:nvSpPr>
          <p:cNvPr id="61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DA3A197A-FA77-40E4-BEF7-ACEE28F73A68}" type="slidenum">
              <a:rPr lang="fr-FR" altLang="en-US" sz="1200" smtClean="0">
                <a:solidFill>
                  <a:srgbClr val="898989"/>
                </a:solidFill>
              </a:rPr>
              <a:pPr eaLnBrk="1" hangingPunct="1">
                <a:spcBef>
                  <a:spcPct val="0"/>
                </a:spcBef>
                <a:buFontTx/>
                <a:buNone/>
              </a:pPr>
              <a:t>4</a:t>
            </a:fld>
            <a:endParaRPr lang="fr-FR"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re 1"/>
          <p:cNvSpPr>
            <a:spLocks noGrp="1"/>
          </p:cNvSpPr>
          <p:nvPr>
            <p:ph type="title"/>
          </p:nvPr>
        </p:nvSpPr>
        <p:spPr>
          <a:xfrm>
            <a:off x="539750" y="404813"/>
            <a:ext cx="8229600" cy="1143000"/>
          </a:xfrm>
        </p:spPr>
        <p:txBody>
          <a:bodyPr/>
          <a:lstStyle/>
          <a:p>
            <a:r>
              <a:rPr lang="en-GB" altLang="en-US" b="1" noProof="0" dirty="0" smtClean="0">
                <a:ea typeface="ＭＳ Ｐゴシック" pitchFamily="34" charset="-128"/>
              </a:rPr>
              <a:t>What is monitoring?</a:t>
            </a:r>
            <a:endParaRPr lang="en-GB" altLang="en-US" noProof="0" dirty="0" smtClean="0">
              <a:ea typeface="ＭＳ Ｐゴシック" pitchFamily="34" charset="-128"/>
            </a:endParaRPr>
          </a:p>
        </p:txBody>
      </p:sp>
      <p:sp>
        <p:nvSpPr>
          <p:cNvPr id="7171" name="Espace réservé du contenu 2"/>
          <p:cNvSpPr>
            <a:spLocks noGrp="1"/>
          </p:cNvSpPr>
          <p:nvPr>
            <p:ph idx="1"/>
          </p:nvPr>
        </p:nvSpPr>
        <p:spPr/>
        <p:txBody>
          <a:bodyPr/>
          <a:lstStyle/>
          <a:p>
            <a:r>
              <a:rPr lang="en-GB" altLang="en-US" b="1" noProof="0" dirty="0" smtClean="0">
                <a:solidFill>
                  <a:srgbClr val="FF6600"/>
                </a:solidFill>
                <a:ea typeface="ＭＳ Ｐゴシック" pitchFamily="34" charset="-128"/>
              </a:rPr>
              <a:t>Survey</a:t>
            </a:r>
            <a:r>
              <a:rPr lang="en-GB" altLang="en-US" noProof="0" dirty="0" smtClean="0">
                <a:solidFill>
                  <a:srgbClr val="FF6600"/>
                </a:solidFill>
                <a:ea typeface="ＭＳ Ｐゴシック" pitchFamily="34" charset="-128"/>
              </a:rPr>
              <a:t> </a:t>
            </a:r>
            <a:r>
              <a:rPr lang="en-GB" altLang="en-US" noProof="0" dirty="0" smtClean="0">
                <a:ea typeface="ＭＳ Ｐゴシック" pitchFamily="34" charset="-128"/>
              </a:rPr>
              <a:t>is a method of data collection which provides a framework for </a:t>
            </a:r>
            <a:r>
              <a:rPr lang="en-GB" altLang="en-US" u="sng" noProof="0" dirty="0" smtClean="0">
                <a:ea typeface="ＭＳ Ｐゴシック" pitchFamily="34" charset="-128"/>
              </a:rPr>
              <a:t>systematic measurement</a:t>
            </a:r>
            <a:r>
              <a:rPr lang="en-GB" altLang="en-US" noProof="0" dirty="0" smtClean="0">
                <a:ea typeface="ＭＳ Ｐゴシック" pitchFamily="34" charset="-128"/>
              </a:rPr>
              <a:t> of variables</a:t>
            </a:r>
          </a:p>
          <a:p>
            <a:endParaRPr lang="en-GB" altLang="en-US" noProof="0" dirty="0" smtClean="0">
              <a:ea typeface="ＭＳ Ｐゴシック" pitchFamily="34" charset="-128"/>
            </a:endParaRPr>
          </a:p>
          <a:p>
            <a:r>
              <a:rPr lang="en-GB" altLang="en-US" b="1" noProof="0" dirty="0" smtClean="0">
                <a:solidFill>
                  <a:srgbClr val="FF6600"/>
                </a:solidFill>
                <a:ea typeface="ＭＳ Ｐゴシック" pitchFamily="34" charset="-128"/>
              </a:rPr>
              <a:t>Surveillance</a:t>
            </a:r>
            <a:r>
              <a:rPr lang="en-GB" altLang="en-US" noProof="0" dirty="0" smtClean="0">
                <a:solidFill>
                  <a:srgbClr val="FF6600"/>
                </a:solidFill>
                <a:ea typeface="ＭＳ Ｐゴシック" pitchFamily="34" charset="-128"/>
              </a:rPr>
              <a:t> </a:t>
            </a:r>
            <a:r>
              <a:rPr lang="en-GB" altLang="en-US" noProof="0" dirty="0" smtClean="0">
                <a:ea typeface="ＭＳ Ｐゴシック" pitchFamily="34" charset="-128"/>
              </a:rPr>
              <a:t>is a </a:t>
            </a:r>
            <a:r>
              <a:rPr lang="en-GB" altLang="en-US" u="sng" noProof="0" dirty="0" smtClean="0">
                <a:ea typeface="ＭＳ Ｐゴシック" pitchFamily="34" charset="-128"/>
              </a:rPr>
              <a:t>systematic measurement</a:t>
            </a:r>
            <a:r>
              <a:rPr lang="en-GB" altLang="en-US" noProof="0" dirty="0" smtClean="0">
                <a:ea typeface="ＭＳ Ｐゴシック" pitchFamily="34" charset="-128"/>
              </a:rPr>
              <a:t> of variables over time </a:t>
            </a:r>
            <a:r>
              <a:rPr lang="en-GB" altLang="en-US" b="1" i="1" noProof="0" dirty="0" smtClean="0">
                <a:ea typeface="ＭＳ Ｐゴシック" pitchFamily="34" charset="-128"/>
              </a:rPr>
              <a:t>with the aim of </a:t>
            </a:r>
            <a:r>
              <a:rPr lang="en-GB" altLang="en-US" b="1" i="1" noProof="0" dirty="0" smtClean="0">
                <a:ea typeface="ＭＳ Ｐゴシック"/>
              </a:rPr>
              <a:t>producing time-series data</a:t>
            </a:r>
            <a:endParaRPr lang="en-GB" altLang="en-US" noProof="0" dirty="0" smtClean="0">
              <a:ea typeface="ＭＳ Ｐゴシック" pitchFamily="34" charset="-128"/>
            </a:endParaRPr>
          </a:p>
          <a:p>
            <a:endParaRPr lang="en-GB" altLang="en-US" noProof="0" dirty="0" smtClean="0">
              <a:ea typeface="ＭＳ Ｐゴシック" pitchFamily="34" charset="-128"/>
            </a:endParaRPr>
          </a:p>
          <a:p>
            <a:r>
              <a:rPr lang="en-GB" altLang="en-US" b="1" noProof="0" dirty="0" smtClean="0">
                <a:solidFill>
                  <a:srgbClr val="FF6600"/>
                </a:solidFill>
                <a:ea typeface="ＭＳ Ｐゴシック" pitchFamily="34" charset="-128"/>
              </a:rPr>
              <a:t>Monitoring</a:t>
            </a:r>
            <a:r>
              <a:rPr lang="en-GB" altLang="en-US" noProof="0" dirty="0" smtClean="0">
                <a:solidFill>
                  <a:srgbClr val="FF6600"/>
                </a:solidFill>
                <a:ea typeface="ＭＳ Ｐゴシック" pitchFamily="34" charset="-128"/>
              </a:rPr>
              <a:t> </a:t>
            </a:r>
            <a:r>
              <a:rPr lang="en-GB" altLang="en-US" noProof="0" dirty="0" smtClean="0">
                <a:ea typeface="ＭＳ Ｐゴシック" pitchFamily="34" charset="-128"/>
              </a:rPr>
              <a:t>refers to the measurement of variables over time in a </a:t>
            </a:r>
            <a:r>
              <a:rPr lang="en-GB" altLang="en-US" u="sng" noProof="0" dirty="0" smtClean="0">
                <a:ea typeface="ＭＳ Ｐゴシック" pitchFamily="34" charset="-128"/>
              </a:rPr>
              <a:t>systematic way </a:t>
            </a:r>
            <a:r>
              <a:rPr lang="en-GB" altLang="en-US" b="1" i="1" noProof="0" dirty="0" smtClean="0">
                <a:ea typeface="ＭＳ Ｐゴシック" pitchFamily="34" charset="-128"/>
              </a:rPr>
              <a:t>with specific objectives in mind</a:t>
            </a:r>
            <a:endParaRPr lang="en-GB" altLang="en-US" noProof="0" dirty="0" smtClean="0">
              <a:ea typeface="ＭＳ Ｐゴシック" pitchFamily="34" charset="-128"/>
            </a:endParaRPr>
          </a:p>
        </p:txBody>
      </p:sp>
      <p:sp>
        <p:nvSpPr>
          <p:cNvPr id="7172"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34E4F0B0-D821-437B-B18C-AD64E90B95F7}" type="slidenum">
              <a:rPr lang="fr-FR" altLang="en-US" sz="1200" smtClean="0">
                <a:solidFill>
                  <a:srgbClr val="898989"/>
                </a:solidFill>
              </a:rPr>
              <a:pPr eaLnBrk="1" hangingPunct="1">
                <a:spcBef>
                  <a:spcPct val="0"/>
                </a:spcBef>
                <a:buFontTx/>
                <a:buNone/>
              </a:pPr>
              <a:t>5</a:t>
            </a:fld>
            <a:endParaRPr lang="fr-FR" altLang="en-US" sz="1200" dirty="0" smtClean="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75000">
              <a:srgbClr val="FFFFCC"/>
            </a:gs>
            <a:gs pos="100000">
              <a:srgbClr val="FFFFCC"/>
            </a:gs>
          </a:gsLst>
          <a:lin ang="18000000"/>
        </a:gradFill>
        <a:effectLst/>
      </p:bgPr>
    </p:bg>
    <p:spTree>
      <p:nvGrpSpPr>
        <p:cNvPr id="1" name=""/>
        <p:cNvGrpSpPr/>
        <p:nvPr/>
      </p:nvGrpSpPr>
      <p:grpSpPr>
        <a:xfrm>
          <a:off x="0" y="0"/>
          <a:ext cx="0" cy="0"/>
          <a:chOff x="0" y="0"/>
          <a:chExt cx="0" cy="0"/>
        </a:xfrm>
      </p:grpSpPr>
      <p:sp>
        <p:nvSpPr>
          <p:cNvPr id="8194" name="Titre 1"/>
          <p:cNvSpPr>
            <a:spLocks noGrp="1"/>
          </p:cNvSpPr>
          <p:nvPr>
            <p:ph type="title"/>
          </p:nvPr>
        </p:nvSpPr>
        <p:spPr>
          <a:xfrm>
            <a:off x="467544" y="418654"/>
            <a:ext cx="8229600" cy="850106"/>
          </a:xfrm>
        </p:spPr>
        <p:txBody>
          <a:bodyPr/>
          <a:lstStyle/>
          <a:p>
            <a:r>
              <a:rPr lang="en-GB" altLang="en-US" sz="2800" b="1" dirty="0" smtClean="0">
                <a:solidFill>
                  <a:srgbClr val="1F497D"/>
                </a:solidFill>
                <a:latin typeface="Arial Black" pitchFamily="34" charset="0"/>
                <a:ea typeface="ＭＳ Ｐゴシック" pitchFamily="34" charset="-128"/>
              </a:rPr>
              <a:t>What is monitoring?</a:t>
            </a:r>
            <a:endParaRPr lang="en-GB" altLang="en-US" sz="2800" b="1" dirty="0" smtClean="0">
              <a:latin typeface="+mn-lt"/>
              <a:ea typeface="ＭＳ Ｐゴシック" pitchFamily="34" charset="-128"/>
            </a:endParaRPr>
          </a:p>
        </p:txBody>
      </p:sp>
      <p:sp>
        <p:nvSpPr>
          <p:cNvPr id="7171" name="Espace réservé du contenu 2"/>
          <p:cNvSpPr>
            <a:spLocks noGrp="1"/>
          </p:cNvSpPr>
          <p:nvPr>
            <p:ph sz="half" idx="1"/>
          </p:nvPr>
        </p:nvSpPr>
        <p:spPr>
          <a:xfrm>
            <a:off x="693738" y="1888232"/>
            <a:ext cx="4186808" cy="4925144"/>
          </a:xfrm>
        </p:spPr>
        <p:txBody>
          <a:bodyPr>
            <a:normAutofit fontScale="92500" lnSpcReduction="10000"/>
          </a:bodyPr>
          <a:lstStyle/>
          <a:p>
            <a:pPr>
              <a:buFont typeface="Arial" charset="0"/>
              <a:buChar char="•"/>
              <a:defRPr/>
            </a:pPr>
            <a:r>
              <a:rPr lang="en-GB" sz="2400" dirty="0" smtClean="0"/>
              <a:t>Using the same method of counting or estimating</a:t>
            </a:r>
          </a:p>
          <a:p>
            <a:pPr>
              <a:buFont typeface="Arial" charset="0"/>
              <a:buChar char="•"/>
              <a:defRPr/>
            </a:pPr>
            <a:r>
              <a:rPr lang="en-GB" sz="2400" dirty="0" smtClean="0"/>
              <a:t>Using the same or similar equipment</a:t>
            </a:r>
          </a:p>
          <a:p>
            <a:pPr>
              <a:buFont typeface="Arial" charset="0"/>
              <a:buChar char="•"/>
              <a:defRPr/>
            </a:pPr>
            <a:r>
              <a:rPr lang="en-GB" sz="2400" dirty="0" smtClean="0"/>
              <a:t>Visiting and spending roughly the same time at the site</a:t>
            </a:r>
          </a:p>
          <a:p>
            <a:pPr>
              <a:buFont typeface="Arial" charset="0"/>
              <a:buChar char="•"/>
              <a:defRPr/>
            </a:pPr>
            <a:r>
              <a:rPr lang="en-GB" sz="2400" dirty="0" smtClean="0"/>
              <a:t>Using the same means of transport during </a:t>
            </a:r>
            <a:r>
              <a:rPr lang="en-GB" sz="2400" dirty="0" smtClean="0">
                <a:solidFill>
                  <a:srgbClr val="FF0000"/>
                </a:solidFill>
              </a:rPr>
              <a:t>a</a:t>
            </a:r>
            <a:r>
              <a:rPr lang="en-GB" sz="2400" dirty="0" smtClean="0"/>
              <a:t> count (boat, plane, ground)</a:t>
            </a:r>
          </a:p>
          <a:p>
            <a:pPr>
              <a:buFont typeface="Arial" charset="0"/>
              <a:buChar char="•"/>
              <a:defRPr/>
            </a:pPr>
            <a:r>
              <a:rPr lang="en-GB" sz="2400" dirty="0" smtClean="0"/>
              <a:t>Covering the same area at the same time of the year</a:t>
            </a:r>
          </a:p>
          <a:p>
            <a:pPr>
              <a:buFont typeface="Arial" charset="0"/>
              <a:buChar char="•"/>
              <a:defRPr/>
            </a:pPr>
            <a:r>
              <a:rPr lang="en-GB" sz="2400" dirty="0" smtClean="0"/>
              <a:t>Following the same route</a:t>
            </a:r>
          </a:p>
          <a:p>
            <a:pPr>
              <a:buFont typeface="Arial" charset="0"/>
              <a:buChar char="•"/>
              <a:defRPr/>
            </a:pPr>
            <a:r>
              <a:rPr lang="en-GB" sz="2400" dirty="0" smtClean="0"/>
              <a:t>Stopping at the same points to count</a:t>
            </a:r>
          </a:p>
          <a:p>
            <a:pPr marL="0" indent="0">
              <a:buFont typeface="Arial" charset="0"/>
              <a:buNone/>
              <a:defRPr/>
            </a:pPr>
            <a:endParaRPr lang="en-GB" sz="2400" dirty="0"/>
          </a:p>
        </p:txBody>
      </p:sp>
      <p:sp>
        <p:nvSpPr>
          <p:cNvPr id="8196" name="Content Placeholder 4"/>
          <p:cNvSpPr>
            <a:spLocks noGrp="1"/>
          </p:cNvSpPr>
          <p:nvPr>
            <p:ph sz="half" idx="2"/>
          </p:nvPr>
        </p:nvSpPr>
        <p:spPr>
          <a:xfrm>
            <a:off x="5148064" y="2752328"/>
            <a:ext cx="3600400" cy="2188840"/>
          </a:xfrm>
        </p:spPr>
        <p:txBody>
          <a:bodyPr/>
          <a:lstStyle/>
          <a:p>
            <a:r>
              <a:rPr lang="en-GB" altLang="en-US" sz="2400" b="1" i="1" dirty="0" smtClean="0">
                <a:solidFill>
                  <a:srgbClr val="FF6600"/>
                </a:solidFill>
                <a:ea typeface="ＭＳ Ｐゴシック" pitchFamily="34" charset="-128"/>
              </a:rPr>
              <a:t>Why is it a problem if you change any of these?</a:t>
            </a:r>
          </a:p>
          <a:p>
            <a:endParaRPr lang="en-GB" altLang="en-US" sz="2400" b="1" i="1" dirty="0" smtClean="0">
              <a:solidFill>
                <a:srgbClr val="FF6600"/>
              </a:solidFill>
              <a:ea typeface="ＭＳ Ｐゴシック" pitchFamily="34" charset="-128"/>
            </a:endParaRPr>
          </a:p>
          <a:p>
            <a:r>
              <a:rPr lang="en-GB" altLang="en-US" sz="2400" b="1" i="1" dirty="0" smtClean="0">
                <a:solidFill>
                  <a:srgbClr val="FF6600"/>
                </a:solidFill>
                <a:ea typeface="ＭＳ Ｐゴシック" pitchFamily="34" charset="-128"/>
              </a:rPr>
              <a:t>Is « systematic error » a problem? </a:t>
            </a:r>
          </a:p>
          <a:p>
            <a:endParaRPr lang="en-GB" altLang="en-US" sz="2400" b="1" i="1" dirty="0" smtClean="0">
              <a:solidFill>
                <a:srgbClr val="FF6600"/>
              </a:solidFill>
              <a:ea typeface="ＭＳ Ｐゴシック" pitchFamily="34" charset="-128"/>
            </a:endParaRPr>
          </a:p>
        </p:txBody>
      </p:sp>
      <p:sp>
        <p:nvSpPr>
          <p:cNvPr id="8197"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A13FA171-984A-4317-8265-9AA274C39ABE}" type="slidenum">
              <a:rPr lang="en-GB" altLang="en-US" sz="1200" smtClean="0">
                <a:solidFill>
                  <a:srgbClr val="898989"/>
                </a:solidFill>
              </a:rPr>
              <a:pPr eaLnBrk="1" hangingPunct="1">
                <a:spcBef>
                  <a:spcPct val="0"/>
                </a:spcBef>
                <a:buFontTx/>
                <a:buNone/>
              </a:pPr>
              <a:t>6</a:t>
            </a:fld>
            <a:endParaRPr lang="en-GB" altLang="en-US" sz="1200" dirty="0" smtClean="0">
              <a:solidFill>
                <a:srgbClr val="898989"/>
              </a:solidFill>
            </a:endParaRPr>
          </a:p>
        </p:txBody>
      </p:sp>
      <p:sp>
        <p:nvSpPr>
          <p:cNvPr id="8198" name="TextBox 1"/>
          <p:cNvSpPr txBox="1">
            <a:spLocks noChangeArrowheads="1"/>
          </p:cNvSpPr>
          <p:nvPr/>
        </p:nvSpPr>
        <p:spPr bwMode="auto">
          <a:xfrm>
            <a:off x="693738" y="1778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GB" altLang="en-US" sz="1800" dirty="0">
              <a:latin typeface="Arial" pitchFamily="34" charset="0"/>
            </a:endParaRPr>
          </a:p>
        </p:txBody>
      </p:sp>
      <p:sp>
        <p:nvSpPr>
          <p:cNvPr id="8199" name="TextBox 2"/>
          <p:cNvSpPr txBox="1">
            <a:spLocks noChangeArrowheads="1"/>
          </p:cNvSpPr>
          <p:nvPr/>
        </p:nvSpPr>
        <p:spPr bwMode="auto">
          <a:xfrm>
            <a:off x="2155825" y="746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GB" altLang="en-US" sz="1800" dirty="0">
              <a:latin typeface="Arial" pitchFamily="34" charset="0"/>
            </a:endParaRPr>
          </a:p>
        </p:txBody>
      </p:sp>
      <p:sp>
        <p:nvSpPr>
          <p:cNvPr id="9" name="Titre 1"/>
          <p:cNvSpPr txBox="1">
            <a:spLocks/>
          </p:cNvSpPr>
          <p:nvPr/>
        </p:nvSpPr>
        <p:spPr bwMode="auto">
          <a:xfrm>
            <a:off x="609600" y="1244103"/>
            <a:ext cx="8229600" cy="5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altLang="en-US" sz="2800" b="1" dirty="0" smtClean="0">
                <a:solidFill>
                  <a:srgbClr val="FF6600"/>
                </a:solidFill>
                <a:latin typeface="+mn-lt"/>
                <a:ea typeface="ＭＳ Ｐゴシック" pitchFamily="34" charset="-128"/>
              </a:rPr>
              <a:t>Indoor exercise</a:t>
            </a:r>
            <a:r>
              <a:rPr lang="en-GB" altLang="en-US" sz="2800" b="1" dirty="0" smtClean="0">
                <a:latin typeface="+mn-lt"/>
                <a:ea typeface="ＭＳ Ｐゴシック" pitchFamily="34" charset="-128"/>
              </a:rPr>
              <a:t>: 	What does </a:t>
            </a:r>
            <a:r>
              <a:rPr lang="en-GB" altLang="en-US" sz="2800" b="1" u="sng" dirty="0" smtClean="0">
                <a:latin typeface="+mn-lt"/>
                <a:ea typeface="ＭＳ Ｐゴシック" pitchFamily="34" charset="-128"/>
              </a:rPr>
              <a:t>systematic</a:t>
            </a:r>
            <a:r>
              <a:rPr lang="en-GB" altLang="en-US" sz="2800" b="1" dirty="0" smtClean="0">
                <a:latin typeface="+mn-lt"/>
                <a:ea typeface="ＭＳ Ｐゴシック" pitchFamily="34" charset="-128"/>
              </a:rPr>
              <a:t> mean?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9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19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819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6AB94"/>
            </a:gs>
            <a:gs pos="17000">
              <a:srgbClr val="D4DEFF"/>
            </a:gs>
            <a:gs pos="47000">
              <a:srgbClr val="D4DEFF"/>
            </a:gs>
            <a:gs pos="75000">
              <a:srgbClr val="FFFFCC"/>
            </a:gs>
            <a:gs pos="100000">
              <a:srgbClr val="FFFFCC"/>
            </a:gs>
          </a:gsLst>
          <a:lin ang="18000000"/>
        </a:gradFill>
        <a:effectLst/>
      </p:bgPr>
    </p:bg>
    <p:spTree>
      <p:nvGrpSpPr>
        <p:cNvPr id="1" name=""/>
        <p:cNvGrpSpPr/>
        <p:nvPr/>
      </p:nvGrpSpPr>
      <p:grpSpPr>
        <a:xfrm>
          <a:off x="0" y="0"/>
          <a:ext cx="0" cy="0"/>
          <a:chOff x="0" y="0"/>
          <a:chExt cx="0" cy="0"/>
        </a:xfrm>
      </p:grpSpPr>
      <p:sp>
        <p:nvSpPr>
          <p:cNvPr id="9218" name="Titre 1"/>
          <p:cNvSpPr>
            <a:spLocks noGrp="1"/>
          </p:cNvSpPr>
          <p:nvPr>
            <p:ph type="title"/>
          </p:nvPr>
        </p:nvSpPr>
        <p:spPr>
          <a:xfrm>
            <a:off x="467544" y="1124744"/>
            <a:ext cx="8229600" cy="495077"/>
          </a:xfrm>
        </p:spPr>
        <p:txBody>
          <a:bodyPr/>
          <a:lstStyle/>
          <a:p>
            <a:pPr marL="2689225" indent="-2689225" algn="l">
              <a:tabLst>
                <a:tab pos="2689225" algn="l"/>
              </a:tabLst>
            </a:pPr>
            <a:r>
              <a:rPr lang="en-GB" altLang="en-US" b="1" noProof="0" dirty="0" smtClean="0">
                <a:solidFill>
                  <a:srgbClr val="FF6600"/>
                </a:solidFill>
                <a:latin typeface="Calibri"/>
                <a:ea typeface="ＭＳ Ｐゴシック" pitchFamily="34" charset="-128"/>
                <a:cs typeface="+mn-cs"/>
              </a:rPr>
              <a:t>Indoor exercise</a:t>
            </a:r>
            <a:r>
              <a:rPr lang="en-GB" altLang="en-US" b="1" noProof="0" dirty="0" smtClean="0">
                <a:solidFill>
                  <a:prstClr val="black"/>
                </a:solidFill>
                <a:latin typeface="Calibri"/>
                <a:ea typeface="ＭＳ Ｐゴシック" pitchFamily="34" charset="-128"/>
                <a:cs typeface="+mn-cs"/>
              </a:rPr>
              <a:t>: 	</a:t>
            </a:r>
            <a:r>
              <a:rPr lang="en-GB" altLang="en-US" b="1" noProof="0" dirty="0" smtClean="0">
                <a:solidFill>
                  <a:schemeClr val="tx1"/>
                </a:solidFill>
                <a:latin typeface="+mn-lt"/>
                <a:ea typeface="ＭＳ Ｐゴシック" pitchFamily="34" charset="-128"/>
              </a:rPr>
              <a:t>Which </a:t>
            </a:r>
            <a:r>
              <a:rPr lang="en-GB" altLang="en-US" b="1" dirty="0" smtClean="0">
                <a:solidFill>
                  <a:schemeClr val="tx1"/>
                </a:solidFill>
                <a:latin typeface="+mn-lt"/>
                <a:ea typeface="ＭＳ Ｐゴシック" pitchFamily="34" charset="-128"/>
              </a:rPr>
              <a:t>of these</a:t>
            </a:r>
            <a:r>
              <a:rPr lang="en-GB" altLang="en-US" b="1" noProof="0" dirty="0" smtClean="0">
                <a:solidFill>
                  <a:schemeClr val="tx1"/>
                </a:solidFill>
                <a:latin typeface="+mn-lt"/>
                <a:ea typeface="ＭＳ Ｐゴシック" pitchFamily="34" charset="-128"/>
              </a:rPr>
              <a:t> are survey, surveillance or monitoring?</a:t>
            </a:r>
          </a:p>
        </p:txBody>
      </p:sp>
      <p:sp>
        <p:nvSpPr>
          <p:cNvPr id="7171" name="Espace réservé du contenu 2"/>
          <p:cNvSpPr>
            <a:spLocks noGrp="1"/>
          </p:cNvSpPr>
          <p:nvPr>
            <p:ph idx="1"/>
          </p:nvPr>
        </p:nvSpPr>
        <p:spPr>
          <a:xfrm>
            <a:off x="395536" y="1844825"/>
            <a:ext cx="8229600" cy="4896544"/>
          </a:xfrm>
        </p:spPr>
        <p:txBody>
          <a:bodyPr>
            <a:normAutofit fontScale="92500"/>
          </a:bodyPr>
          <a:lstStyle/>
          <a:p>
            <a:pPr marL="457200" indent="-457200">
              <a:buFont typeface="+mj-lt"/>
              <a:buAutoNum type="arabicPeriod"/>
              <a:defRPr/>
            </a:pPr>
            <a:r>
              <a:rPr lang="en-GB" sz="2400" noProof="0" dirty="0" smtClean="0"/>
              <a:t>You go out counting in a remote part of your country and you record some of the waterbirds you have seen.</a:t>
            </a:r>
          </a:p>
          <a:p>
            <a:pPr marL="457200" indent="-457200">
              <a:buFont typeface="+mj-lt"/>
              <a:buAutoNum type="arabicPeriod"/>
              <a:defRPr/>
            </a:pPr>
            <a:r>
              <a:rPr lang="en-GB" sz="2400" noProof="0" dirty="0" smtClean="0"/>
              <a:t>You go to count birds in a remote corner of the country, you record the area you covered and record all your observations on a standard data sheet. </a:t>
            </a:r>
          </a:p>
          <a:p>
            <a:pPr marL="457200" indent="-457200">
              <a:buFont typeface="+mj-lt"/>
              <a:buAutoNum type="arabicPeriod"/>
              <a:defRPr/>
            </a:pPr>
            <a:r>
              <a:rPr lang="en-GB" sz="2400" noProof="0" dirty="0" smtClean="0"/>
              <a:t>You participate in the International Waterbird Census every year counting different sections of the coast and you record your observations on a standard data sheet.</a:t>
            </a:r>
          </a:p>
          <a:p>
            <a:pPr marL="457200" indent="-457200">
              <a:buFont typeface="+mj-lt"/>
              <a:buAutoNum type="arabicPeriod"/>
              <a:defRPr/>
            </a:pPr>
            <a:r>
              <a:rPr lang="en-GB" sz="2400" noProof="0" dirty="0" smtClean="0"/>
              <a:t>You participate in the International Waterbird Census every year counting the same section of a lake, at the same time of the day and you record your observations on a standard data sheet. </a:t>
            </a:r>
          </a:p>
          <a:p>
            <a:pPr marL="457200" indent="-457200">
              <a:buFont typeface="+mj-lt"/>
              <a:buAutoNum type="arabicPeriod"/>
              <a:defRPr/>
            </a:pPr>
            <a:r>
              <a:rPr lang="en-GB" sz="2400" noProof="0" dirty="0" smtClean="0"/>
              <a:t>You do as above, but with the objective to determine how waterbird populations are changing to inform their management. </a:t>
            </a:r>
            <a:endParaRPr lang="en-GB" sz="2400" noProof="0" dirty="0"/>
          </a:p>
        </p:txBody>
      </p:sp>
      <p:sp>
        <p:nvSpPr>
          <p:cNvPr id="9220"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3C10EEEE-58EA-4B0B-98AF-0EDB417A0C24}" type="slidenum">
              <a:rPr lang="fr-FR" altLang="en-US" sz="1200" smtClean="0">
                <a:solidFill>
                  <a:srgbClr val="898989"/>
                </a:solidFill>
              </a:rPr>
              <a:pPr eaLnBrk="1" hangingPunct="1">
                <a:spcBef>
                  <a:spcPct val="0"/>
                </a:spcBef>
                <a:buFontTx/>
                <a:buNone/>
              </a:pPr>
              <a:t>7</a:t>
            </a:fld>
            <a:endParaRPr lang="fr-FR" altLang="en-US" sz="1200" dirty="0" smtClean="0">
              <a:solidFill>
                <a:srgbClr val="898989"/>
              </a:solidFill>
            </a:endParaRPr>
          </a:p>
        </p:txBody>
      </p:sp>
      <p:sp>
        <p:nvSpPr>
          <p:cNvPr id="9221" name="TextBox 1"/>
          <p:cNvSpPr txBox="1">
            <a:spLocks noChangeArrowheads="1"/>
          </p:cNvSpPr>
          <p:nvPr/>
        </p:nvSpPr>
        <p:spPr bwMode="auto">
          <a:xfrm>
            <a:off x="693738" y="17780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dirty="0">
              <a:latin typeface="Arial" pitchFamily="34" charset="0"/>
            </a:endParaRPr>
          </a:p>
        </p:txBody>
      </p:sp>
      <p:sp>
        <p:nvSpPr>
          <p:cNvPr id="9222" name="TextBox 2"/>
          <p:cNvSpPr txBox="1">
            <a:spLocks noChangeArrowheads="1"/>
          </p:cNvSpPr>
          <p:nvPr/>
        </p:nvSpPr>
        <p:spPr bwMode="auto">
          <a:xfrm>
            <a:off x="2155825" y="74613"/>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dirty="0">
              <a:latin typeface="Arial" pitchFamily="34" charset="0"/>
            </a:endParaRPr>
          </a:p>
        </p:txBody>
      </p:sp>
      <p:sp>
        <p:nvSpPr>
          <p:cNvPr id="7" name="Titre 1"/>
          <p:cNvSpPr txBox="1">
            <a:spLocks/>
          </p:cNvSpPr>
          <p:nvPr/>
        </p:nvSpPr>
        <p:spPr bwMode="auto">
          <a:xfrm>
            <a:off x="467544" y="258763"/>
            <a:ext cx="8229600"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kern="1200">
                <a:solidFill>
                  <a:schemeClr val="tx2"/>
                </a:solidFill>
                <a:latin typeface="Arial Black" pitchFamily="34" charset="0"/>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hu-HU" altLang="en-US" b="1" dirty="0" smtClean="0">
                <a:solidFill>
                  <a:srgbClr val="1F497D"/>
                </a:solidFill>
                <a:ea typeface="ＭＳ Ｐゴシック" pitchFamily="34" charset="-128"/>
              </a:rPr>
              <a:t>What is monitoring?</a:t>
            </a:r>
            <a:endParaRPr lang="en-US" altLang="en-US" b="1" dirty="0" smtClean="0">
              <a:latin typeface="+mn-lt"/>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7"/>
          <p:cNvSpPr>
            <a:spLocks noGrp="1"/>
          </p:cNvSpPr>
          <p:nvPr>
            <p:ph type="title"/>
          </p:nvPr>
        </p:nvSpPr>
        <p:spPr>
          <a:xfrm>
            <a:off x="457200" y="341784"/>
            <a:ext cx="8229600" cy="1143000"/>
          </a:xfrm>
        </p:spPr>
        <p:txBody>
          <a:bodyPr/>
          <a:lstStyle/>
          <a:p>
            <a:r>
              <a:rPr lang="en-GB" altLang="en-US" noProof="0" dirty="0" smtClean="0">
                <a:ea typeface="ＭＳ Ｐゴシック" pitchFamily="34" charset="-128"/>
              </a:rPr>
              <a:t>What makes the International Waterbird census a monitoring programme?</a:t>
            </a:r>
          </a:p>
        </p:txBody>
      </p:sp>
      <p:sp>
        <p:nvSpPr>
          <p:cNvPr id="9" name="Content Placeholder 8"/>
          <p:cNvSpPr>
            <a:spLocks noGrp="1"/>
          </p:cNvSpPr>
          <p:nvPr>
            <p:ph idx="1"/>
          </p:nvPr>
        </p:nvSpPr>
        <p:spPr>
          <a:xfrm>
            <a:off x="395536" y="1600200"/>
            <a:ext cx="8435280" cy="4525963"/>
          </a:xfrm>
        </p:spPr>
        <p:txBody>
          <a:bodyPr/>
          <a:lstStyle/>
          <a:p>
            <a:pPr marL="0" indent="0">
              <a:defRPr/>
            </a:pPr>
            <a:r>
              <a:rPr lang="en-GB" sz="2400" noProof="0" dirty="0" smtClean="0">
                <a:ea typeface="+mn-ea"/>
              </a:rPr>
              <a:t>Monitoring is a systematic measurement of variables over time with specific objectives.</a:t>
            </a:r>
          </a:p>
          <a:p>
            <a:pPr marL="0" indent="0">
              <a:defRPr/>
            </a:pPr>
            <a:endParaRPr lang="en-GB" sz="2400" noProof="0" dirty="0" smtClean="0">
              <a:ea typeface="+mn-ea"/>
            </a:endParaRPr>
          </a:p>
          <a:p>
            <a:pPr marL="342900" indent="-342900">
              <a:buFont typeface="Arial" pitchFamily="34" charset="0"/>
              <a:buChar char="•"/>
              <a:defRPr/>
            </a:pPr>
            <a:r>
              <a:rPr lang="en-GB" sz="2400" noProof="0" dirty="0" smtClean="0">
                <a:ea typeface="+mn-ea"/>
              </a:rPr>
              <a:t>The International Waterbird Census:</a:t>
            </a:r>
          </a:p>
          <a:p>
            <a:pPr marL="717550" lvl="1" indent="-358775">
              <a:buFont typeface="Courier New" panose="02070309020205020404" pitchFamily="49" charset="0"/>
              <a:buChar char="o"/>
              <a:defRPr/>
            </a:pPr>
            <a:r>
              <a:rPr lang="en-GB" sz="2400" noProof="0" dirty="0" smtClean="0">
                <a:ea typeface="+mn-ea"/>
              </a:rPr>
              <a:t>Is a synchronised count of waterbirds</a:t>
            </a:r>
          </a:p>
          <a:p>
            <a:pPr marL="717550" lvl="1" indent="-358775">
              <a:buFont typeface="Courier New" panose="02070309020205020404" pitchFamily="49" charset="0"/>
              <a:buChar char="o"/>
              <a:defRPr/>
            </a:pPr>
            <a:r>
              <a:rPr lang="en-GB" sz="2400" noProof="0" dirty="0" smtClean="0">
                <a:ea typeface="+mn-ea"/>
              </a:rPr>
              <a:t>Ideally covers the same areas in the same way, year after year</a:t>
            </a:r>
          </a:p>
          <a:p>
            <a:pPr marL="717550" lvl="1" indent="-358775">
              <a:buFont typeface="Courier New" panose="02070309020205020404" pitchFamily="49" charset="0"/>
              <a:buChar char="o"/>
              <a:defRPr/>
            </a:pPr>
            <a:r>
              <a:rPr lang="en-GB" sz="2400" noProof="0" dirty="0" smtClean="0">
                <a:ea typeface="+mn-ea"/>
              </a:rPr>
              <a:t>Records bird numbers and a limited set of environmental data</a:t>
            </a:r>
          </a:p>
          <a:p>
            <a:pPr marL="717550" lvl="1" indent="-358775">
              <a:buFont typeface="Courier New" panose="02070309020205020404" pitchFamily="49" charset="0"/>
              <a:buChar char="o"/>
              <a:defRPr/>
            </a:pPr>
            <a:r>
              <a:rPr lang="en-GB" sz="2400" dirty="0" smtClean="0">
                <a:ea typeface="+mn-ea"/>
              </a:rPr>
              <a:t>Aims to produce waterbird population size and trend estimates providing a comprehensive basis for management and decision making.</a:t>
            </a:r>
            <a:endParaRPr lang="en-GB" sz="2400" noProof="0" dirty="0" smtClean="0">
              <a:ea typeface="+mn-ea"/>
            </a:endParaRPr>
          </a:p>
          <a:p>
            <a:pPr>
              <a:buFont typeface="Arial" charset="0"/>
              <a:buNone/>
              <a:defRPr/>
            </a:pPr>
            <a:endParaRPr lang="en-GB" sz="2400" noProof="0" dirty="0">
              <a:ea typeface="+mn-ea"/>
            </a:endParaRPr>
          </a:p>
        </p:txBody>
      </p:sp>
      <p:sp>
        <p:nvSpPr>
          <p:cNvPr id="21508"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fld id="{FB747AF3-94F2-4C24-BB68-543BFD508E4C}" type="slidenum">
              <a:rPr lang="fr-FR" altLang="en-US" sz="1200" smtClean="0">
                <a:solidFill>
                  <a:srgbClr val="898989"/>
                </a:solidFill>
              </a:rPr>
              <a:pPr eaLnBrk="1" hangingPunct="1">
                <a:spcBef>
                  <a:spcPct val="0"/>
                </a:spcBef>
                <a:buFontTx/>
                <a:buNone/>
              </a:pPr>
              <a:t>8</a:t>
            </a:fld>
            <a:endParaRPr lang="fr-FR" altLang="en-US" sz="1200" dirty="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Content Placeholder 9" descr="www.wetlands.org/Portals/0/activeforums_Attach/Zambia_site_protocol_example.pdf - Google Chrome"/>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10560" t="10239" r="11641" b="13231"/>
          <a:stretch/>
        </p:blipFill>
        <p:spPr>
          <a:xfrm>
            <a:off x="4788024" y="3717032"/>
            <a:ext cx="3976915" cy="3018972"/>
          </a:xfrm>
        </p:spPr>
      </p:pic>
      <p:sp>
        <p:nvSpPr>
          <p:cNvPr id="9" name="Text Placeholder 8"/>
          <p:cNvSpPr>
            <a:spLocks noGrp="1"/>
          </p:cNvSpPr>
          <p:nvPr>
            <p:ph type="body" sz="half" idx="2"/>
          </p:nvPr>
        </p:nvSpPr>
        <p:spPr>
          <a:xfrm>
            <a:off x="467544" y="1484784"/>
            <a:ext cx="4176464" cy="4248472"/>
          </a:xfrm>
        </p:spPr>
        <p:txBody>
          <a:bodyPr>
            <a:noAutofit/>
          </a:bodyPr>
          <a:lstStyle/>
          <a:p>
            <a:pPr>
              <a:buFont typeface="Arial" charset="0"/>
              <a:buNone/>
              <a:defRPr/>
            </a:pPr>
            <a:r>
              <a:rPr lang="en-GB" sz="2000" noProof="0" dirty="0" smtClean="0">
                <a:ea typeface="+mn-ea"/>
              </a:rPr>
              <a:t>A site protocol can be used for well known sites </a:t>
            </a:r>
            <a:r>
              <a:rPr lang="en-GB" sz="2000" b="1" noProof="0" dirty="0" smtClean="0">
                <a:ea typeface="+mn-ea"/>
              </a:rPr>
              <a:t>after</a:t>
            </a:r>
            <a:r>
              <a:rPr lang="en-GB" sz="2000" noProof="0" dirty="0" smtClean="0">
                <a:ea typeface="+mn-ea"/>
              </a:rPr>
              <a:t> </a:t>
            </a:r>
            <a:r>
              <a:rPr lang="en-GB" sz="2000" b="1" noProof="0" dirty="0" smtClean="0">
                <a:ea typeface="+mn-ea"/>
              </a:rPr>
              <a:t>gaining experience of how best to cover the site</a:t>
            </a:r>
          </a:p>
          <a:p>
            <a:pPr>
              <a:buFont typeface="Arial" charset="0"/>
              <a:buNone/>
              <a:defRPr/>
            </a:pPr>
            <a:r>
              <a:rPr lang="en-GB" sz="2000" noProof="0" dirty="0" smtClean="0">
                <a:ea typeface="+mn-ea"/>
              </a:rPr>
              <a:t>It defines and records:</a:t>
            </a:r>
          </a:p>
          <a:p>
            <a:pPr marL="285750" indent="-285750">
              <a:buFont typeface="Arial" pitchFamily="34" charset="0"/>
              <a:buChar char="•"/>
              <a:defRPr/>
            </a:pPr>
            <a:r>
              <a:rPr lang="en-GB" sz="2000" noProof="0" dirty="0" smtClean="0">
                <a:ea typeface="+mn-ea"/>
              </a:rPr>
              <a:t>the standard transport method used to cover the site (e.g. on foot, by car, boat, plane or a combination of these)</a:t>
            </a:r>
          </a:p>
          <a:p>
            <a:pPr marL="285750" indent="-285750">
              <a:buFont typeface="Arial" pitchFamily="34" charset="0"/>
              <a:buChar char="•"/>
              <a:defRPr/>
            </a:pPr>
            <a:r>
              <a:rPr lang="en-GB" sz="2000" noProof="0" dirty="0" smtClean="0">
                <a:ea typeface="+mn-ea"/>
              </a:rPr>
              <a:t>the standard route to be followed</a:t>
            </a:r>
          </a:p>
          <a:p>
            <a:pPr marL="285750" indent="-285750">
              <a:buFont typeface="Arial" pitchFamily="34" charset="0"/>
              <a:buChar char="•"/>
              <a:defRPr/>
            </a:pPr>
            <a:r>
              <a:rPr lang="en-GB" sz="2000" noProof="0" dirty="0" smtClean="0">
                <a:ea typeface="+mn-ea"/>
              </a:rPr>
              <a:t>tidal conditions (e.g. high tide on mudflats, mid-tide on mangroves)</a:t>
            </a:r>
          </a:p>
          <a:p>
            <a:pPr marL="285750" indent="-285750">
              <a:buFont typeface="Arial" pitchFamily="34" charset="0"/>
              <a:buChar char="•"/>
              <a:defRPr/>
            </a:pPr>
            <a:r>
              <a:rPr lang="en-GB" sz="2000" noProof="0" dirty="0" smtClean="0">
                <a:ea typeface="+mn-ea"/>
              </a:rPr>
              <a:t>the standard lookout points</a:t>
            </a:r>
          </a:p>
          <a:p>
            <a:pPr>
              <a:buFont typeface="Arial" charset="0"/>
              <a:buNone/>
              <a:defRPr/>
            </a:pPr>
            <a:endParaRPr lang="en-GB" sz="2000" noProof="0" dirty="0" smtClean="0">
              <a:ea typeface="+mn-ea"/>
            </a:endParaRPr>
          </a:p>
          <a:p>
            <a:pPr marL="285750" indent="-285750">
              <a:buFont typeface="Arial" pitchFamily="34" charset="0"/>
              <a:buChar char="•"/>
              <a:defRPr/>
            </a:pPr>
            <a:endParaRPr lang="en-GB" sz="1800" noProof="0" dirty="0">
              <a:ea typeface="+mn-ea"/>
            </a:endParaRPr>
          </a:p>
        </p:txBody>
      </p:sp>
      <p:pic>
        <p:nvPicPr>
          <p:cNvPr id="12293" name="Picture 10" descr="www.wetlands.org/Portals/0/activeforums_Attach/Zambia_site_protocol_example.pdf - Google Chrome"/>
          <p:cNvPicPr>
            <a:picLocks noChangeAspect="1"/>
          </p:cNvPicPr>
          <p:nvPr/>
        </p:nvPicPr>
        <p:blipFill rotWithShape="1">
          <a:blip r:embed="rId4" cstate="screen">
            <a:extLst>
              <a:ext uri="{28A0092B-C50C-407E-A947-70E740481C1C}">
                <a14:useLocalDpi xmlns:a14="http://schemas.microsoft.com/office/drawing/2010/main"/>
              </a:ext>
            </a:extLst>
          </a:blip>
          <a:srcRect l="30115" t="12785" r="30556" b="8692"/>
          <a:stretch/>
        </p:blipFill>
        <p:spPr bwMode="auto">
          <a:xfrm>
            <a:off x="6012160" y="476672"/>
            <a:ext cx="2882205" cy="44374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539552" y="5951021"/>
            <a:ext cx="4104456"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Font typeface="Arial" charset="0"/>
              <a:buNone/>
              <a:defRPr/>
            </a:pPr>
            <a:r>
              <a:rPr lang="hu-HU" b="1" dirty="0"/>
              <a:t>Site protocols are useful to establish continuity</a:t>
            </a:r>
          </a:p>
        </p:txBody>
      </p:sp>
      <p:sp>
        <p:nvSpPr>
          <p:cNvPr id="10" name="Titre 1"/>
          <p:cNvSpPr txBox="1">
            <a:spLocks/>
          </p:cNvSpPr>
          <p:nvPr/>
        </p:nvSpPr>
        <p:spPr bwMode="auto">
          <a:xfrm>
            <a:off x="467544" y="706686"/>
            <a:ext cx="5688632" cy="77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GB" altLang="en-US" sz="2400" dirty="0" smtClean="0">
                <a:solidFill>
                  <a:srgbClr val="1F497D"/>
                </a:solidFill>
                <a:latin typeface="Arial Black" pitchFamily="34" charset="0"/>
                <a:ea typeface="ＭＳ Ｐゴシック" pitchFamily="34" charset="-128"/>
              </a:rPr>
              <a:t>Waterbird Census preparation</a:t>
            </a:r>
            <a:r>
              <a:rPr lang="en-GB" altLang="en-US" sz="2800" dirty="0" smtClean="0">
                <a:solidFill>
                  <a:srgbClr val="1F497D"/>
                </a:solidFill>
                <a:latin typeface="Arial Black" pitchFamily="34" charset="0"/>
                <a:ea typeface="ＭＳ Ｐゴシック" pitchFamily="34" charset="-128"/>
              </a:rPr>
              <a:t/>
            </a:r>
            <a:br>
              <a:rPr lang="en-GB" altLang="en-US" sz="2800" dirty="0" smtClean="0">
                <a:solidFill>
                  <a:srgbClr val="1F497D"/>
                </a:solidFill>
                <a:latin typeface="Arial Black" pitchFamily="34" charset="0"/>
                <a:ea typeface="ＭＳ Ｐゴシック" pitchFamily="34" charset="-128"/>
              </a:rPr>
            </a:br>
            <a:r>
              <a:rPr lang="en-GB" dirty="0" smtClean="0">
                <a:solidFill>
                  <a:srgbClr val="FF6600"/>
                </a:solidFill>
                <a:latin typeface="Arial Black" panose="020B0A04020102020204" pitchFamily="34" charset="0"/>
              </a:rPr>
              <a:t>Site protocol</a:t>
            </a:r>
            <a:endParaRPr lang="en-GB" dirty="0">
              <a:solidFill>
                <a:srgbClr val="FF6600"/>
              </a:solidFill>
              <a:latin typeface="Arial Black" panose="020B0A040201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8139</TotalTime>
  <Words>3889</Words>
  <Application>Microsoft Office PowerPoint</Application>
  <PresentationFormat>Affichage à l'écran (4:3)</PresentationFormat>
  <Paragraphs>450</Paragraphs>
  <Slides>27</Slides>
  <Notes>27</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 Module 8 –  From counting to monitoring </vt:lpstr>
      <vt:lpstr>Présentation PowerPoint</vt:lpstr>
      <vt:lpstr>Presenting the Module</vt:lpstr>
      <vt:lpstr>In this module</vt:lpstr>
      <vt:lpstr>What is monitoring?</vt:lpstr>
      <vt:lpstr>What is monitoring?</vt:lpstr>
      <vt:lpstr>Indoor exercise:  Which of these are survey, surveillance or monitoring?</vt:lpstr>
      <vt:lpstr>What makes the International Waterbird census a monitoring programme?</vt:lpstr>
      <vt:lpstr>Présentation PowerPoint</vt:lpstr>
      <vt:lpstr>Présentation PowerPoint</vt:lpstr>
      <vt:lpstr>Présentation PowerPoint</vt:lpstr>
      <vt:lpstr>Présentation PowerPoint</vt:lpstr>
      <vt:lpstr>Waterbird Census preparation Documenting counted sites and counted units</vt:lpstr>
      <vt:lpstr>Présentation PowerPoint</vt:lpstr>
      <vt:lpstr>Waterbird Census Data Flow</vt:lpstr>
      <vt:lpstr>Waterbird Census Data Flow Key steps</vt:lpstr>
      <vt:lpstr>Waterbird Census Data Flow Step 1: Observers taking notes in the field</vt:lpstr>
      <vt:lpstr>Waterbird Census Data Flow Step 1: Observers taking notes in the field</vt:lpstr>
      <vt:lpstr>Waterbird Census Data Flow Step 1: Observers taking notes in the field</vt:lpstr>
      <vt:lpstr>Waterbird Census Data Flow Step 1: Observers taking notes in the field</vt:lpstr>
      <vt:lpstr>Data submission to the national coordinator under the format agreed upon at national level</vt:lpstr>
      <vt:lpstr>Advantages and disadvantages of using an online database</vt:lpstr>
      <vt:lpstr>Présentation PowerPoint</vt:lpstr>
      <vt:lpstr>Excel PivotTable for fast and easy data analysis </vt:lpstr>
      <vt:lpstr>Présentation PowerPoint</vt:lpstr>
      <vt:lpstr>How does the International waterbird census help waterbird conservation?</vt:lpstr>
      <vt:lpstr>Présentation PowerPoint</vt:lpstr>
    </vt:vector>
  </TitlesOfParts>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Séquence 8</dc:title>
  <dc:creator>NAH</dc:creator>
  <cp:lastModifiedBy>Nathalie Hecker</cp:lastModifiedBy>
  <cp:revision>553</cp:revision>
  <dcterms:created xsi:type="dcterms:W3CDTF">2010-08-18T06:49:46Z</dcterms:created>
  <dcterms:modified xsi:type="dcterms:W3CDTF">2015-10-06T15:31:42Z</dcterms:modified>
</cp:coreProperties>
</file>