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6" r:id="rId3"/>
    <p:sldId id="345" r:id="rId4"/>
    <p:sldId id="346" r:id="rId5"/>
    <p:sldId id="262" r:id="rId6"/>
    <p:sldId id="363" r:id="rId7"/>
    <p:sldId id="364" r:id="rId8"/>
    <p:sldId id="361" r:id="rId9"/>
    <p:sldId id="351" r:id="rId10"/>
    <p:sldId id="349" r:id="rId11"/>
    <p:sldId id="350" r:id="rId12"/>
    <p:sldId id="373" r:id="rId13"/>
    <p:sldId id="369" r:id="rId14"/>
    <p:sldId id="352" r:id="rId15"/>
    <p:sldId id="355" r:id="rId16"/>
    <p:sldId id="366" r:id="rId17"/>
    <p:sldId id="356" r:id="rId18"/>
    <p:sldId id="372" r:id="rId19"/>
    <p:sldId id="367" r:id="rId20"/>
    <p:sldId id="374" r:id="rId21"/>
    <p:sldId id="357" r:id="rId22"/>
    <p:sldId id="358" r:id="rId23"/>
    <p:sldId id="359" r:id="rId24"/>
    <p:sldId id="365" r:id="rId25"/>
    <p:sldId id="360" r:id="rId26"/>
    <p:sldId id="371" r:id="rId27"/>
    <p:sldId id="362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mence" initials="C" lastIdx="7" clrIdx="0"/>
  <p:cmAuthor id="1" name="Szabolcs Nagy" initials="" lastIdx="16" clrIdx="1"/>
  <p:cmAuthor id="2" name="Richard" initials="RVL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0504D"/>
    <a:srgbClr val="3333CC"/>
    <a:srgbClr val="1F497D"/>
    <a:srgbClr val="0000FF"/>
    <a:srgbClr val="FF3300"/>
    <a:srgbClr val="C2C3C6"/>
    <a:srgbClr val="CDCFDD"/>
    <a:srgbClr val="E5D6E6"/>
    <a:srgbClr val="7F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62410" autoAdjust="0"/>
  </p:normalViewPr>
  <p:slideViewPr>
    <p:cSldViewPr>
      <p:cViewPr>
        <p:scale>
          <a:sx n="72" d="100"/>
          <a:sy n="72" d="100"/>
        </p:scale>
        <p:origin x="-29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926"/>
    </p:cViewPr>
  </p:sorterViewPr>
  <p:notesViewPr>
    <p:cSldViewPr>
      <p:cViewPr>
        <p:scale>
          <a:sx n="125" d="100"/>
          <a:sy n="125" d="100"/>
        </p:scale>
        <p:origin x="-118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2DFD-545C-4C70-876C-DBF167B9B360}" type="datetimeFigureOut">
              <a:rPr lang="fr-FR" smtClean="0"/>
              <a:t>06/10/2015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8885-E9B2-4AEB-ADCA-4714EDAC9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523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C1B84A-D01A-48A6-B49C-F81028639DA7}" type="datetimeFigureOut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334192-A1E7-42FA-8C30-3753A7DC58FE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59274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rardcyril3335@neuf.f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yrilgirard.fr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dlife.org/datazone/info/ibamonitor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LinkClick.aspx?fileticket=-j6Y3P27ymE=&amp;tabid=2791&amp;portalid=0&amp;mid=1179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etlands.org/LinkClick.aspx?fileticket=eRkyqHXv5h8=&amp;tabid=2791&amp;portalid=0&amp;mid=14070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LinkClick.aspx?fileticket=M6dC6-bcPcA=&amp;tabid=2791&amp;portalid=0&amp;mid=1179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etlands.org/LinkClick.aspx?fileticket=UM90eb_L9Eo=&amp;tabid=2791&amp;portalid=0&amp;mid=14070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OurWork/Biodiversity/WaterbirdForums/tabid/2582/afv/topicsview/aff/93/Default.asp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etlands.org/LinkClick.aspx?fileticket=tvrJOptSvGA=&amp;tabid=2791&amp;portalid=0&amp;mid=11794" TargetMode="External"/><Relationship Id="rId5" Type="http://schemas.openxmlformats.org/officeDocument/2006/relationships/hyperlink" Target="http://www.wetlands.org/LinkClick.aspx?fileticket=L1_tu4-icQM=&amp;tabid=2791&amp;portalid=0&amp;mid=14070" TargetMode="External"/><Relationship Id="rId4" Type="http://schemas.openxmlformats.org/officeDocument/2006/relationships/hyperlink" Target="http://www.wetlands.org/LinkClick.aspx?fileticket=D6bnaKIiDyQ=&amp;tabid=2791&amp;portalid=0&amp;mid=11794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LinkClick.aspx?fileticket=c6ceX4aEWdc=&amp;tabid=2791&amp;portalid=0&amp;mid=1179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etlands.org/LinkClick.aspx?fileticket=2KqNDnH3m3o=&amp;tabid=2791&amp;portalid=0&amp;mid=14070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AfricanEurasianWaterbirdCensus/Outputs/tabid/3044/Default.aspx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pe.wetlands.org/" TargetMode="External"/><Relationship Id="rId4" Type="http://schemas.openxmlformats.org/officeDocument/2006/relationships/hyperlink" Target="http://dev.unep-wcmc.org/csn/default.html#state=info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lands.org/Portals/0/activeforums_Attach/Protocol_for_waterbird_counting_En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addensea-secretariat.org/sites/default/files/downloads/flyway_monitoring_plan.pdf" TargetMode="External"/><Relationship Id="rId5" Type="http://schemas.openxmlformats.org/officeDocument/2006/relationships/hyperlink" Target="http://www.waddensea-secretariat.org/sites/default/files/downloads/west_africa_monitoring_strategy.pdf" TargetMode="External"/><Relationship Id="rId4" Type="http://schemas.openxmlformats.org/officeDocument/2006/relationships/hyperlink" Target="http://www.wetlands.org/LinkClick.aspx?fileticket=cQEmmRINQZ8=&amp;tabid=2791&amp;portalid=0&amp;mid=14070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t-PT" altLang="en-US" noProof="0" dirty="0" smtClean="0">
                <a:ea typeface="ＭＳ Ｐゴシック" pitchFamily="34" charset="-128"/>
              </a:rPr>
              <a:t>Esta apresentação PowerPoint não inclui quaisquer</a:t>
            </a:r>
            <a:r>
              <a:rPr lang="pt-PT" altLang="en-US" baseline="0" noProof="0" dirty="0" smtClean="0">
                <a:ea typeface="ＭＳ Ｐゴシック" pitchFamily="34" charset="-128"/>
              </a:rPr>
              <a:t> </a:t>
            </a:r>
            <a:r>
              <a:rPr lang="pt-PT" altLang="en-US" baseline="0" noProof="0" dirty="0" err="1" smtClean="0">
                <a:ea typeface="ＭＳ Ｐゴシック" pitchFamily="34" charset="-128"/>
              </a:rPr>
              <a:t>actividades</a:t>
            </a:r>
            <a:r>
              <a:rPr lang="pt-PT" altLang="en-US" baseline="0" noProof="0" dirty="0" smtClean="0">
                <a:ea typeface="ＭＳ Ｐゴシック" pitchFamily="34" charset="-128"/>
              </a:rPr>
              <a:t> personalizadas. O formador pode portanto adicionar </a:t>
            </a:r>
            <a:r>
              <a:rPr lang="pt-PT" altLang="en-US" baseline="0" noProof="0" dirty="0" err="1" smtClean="0">
                <a:ea typeface="ＭＳ Ｐゴシック" pitchFamily="34" charset="-128"/>
              </a:rPr>
              <a:t>actividades</a:t>
            </a:r>
            <a:r>
              <a:rPr lang="pt-PT" altLang="en-US" baseline="0" noProof="0" dirty="0" smtClean="0">
                <a:ea typeface="ＭＳ Ｐゴシック" pitchFamily="34" charset="-128"/>
              </a:rPr>
              <a:t> que sejam adequadas às suas necessidades</a:t>
            </a:r>
            <a:r>
              <a:rPr lang="pt-PT" altLang="en-US" noProof="0" dirty="0" smtClean="0">
                <a:ea typeface="ＭＳ Ｐゴシック" pitchFamily="34" charset="-128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altLang="en-US" b="1" dirty="0" smtClean="0">
                <a:ea typeface="ＭＳ Ｐゴシック" pitchFamily="34" charset="-128"/>
              </a:rPr>
              <a:t>Adaptações ao módulo</a:t>
            </a:r>
            <a:endParaRPr lang="pt-PT" altLang="en-US" b="1" baseline="0" dirty="0" smtClean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altLang="en-US" dirty="0" smtClean="0">
                <a:ea typeface="ＭＳ Ｐゴシック" pitchFamily="34" charset="-128"/>
              </a:rPr>
              <a:t>O Formador é convidado a adaptar os conteúdos deste módulo de</a:t>
            </a:r>
            <a:r>
              <a:rPr lang="pt-PT" altLang="en-US" baseline="0" dirty="0" smtClean="0">
                <a:ea typeface="ＭＳ Ｐゴシック" pitchFamily="34" charset="-128"/>
              </a:rPr>
              <a:t> acordo com as suas necessidades e o contexto nacional. Poderá adaptar:</a:t>
            </a:r>
            <a:endParaRPr lang="pt-PT" altLang="en-US" dirty="0" smtClean="0">
              <a:ea typeface="ＭＳ Ｐゴシック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dirty="0" smtClean="0">
                <a:ea typeface="ＭＳ Ｐゴシック" pitchFamily="34" charset="-128"/>
              </a:rPr>
              <a:t>De acordo com o nível de conhecimentos dos formandos, a sua experiência anterior com censos de aves aquáticas, e o seu papel no Censo Internacional de Aves Aquáticas</a:t>
            </a:r>
            <a:r>
              <a:rPr lang="pt-PT" altLang="en-US" baseline="0" dirty="0" smtClean="0">
                <a:ea typeface="ＭＳ Ｐゴシック" pitchFamily="34" charset="-128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baseline="0" dirty="0" smtClean="0">
                <a:ea typeface="ＭＳ Ｐゴシック" pitchFamily="34" charset="-128"/>
              </a:rPr>
              <a:t>De acordo com a disponibilidade de meios técnicos (por </a:t>
            </a:r>
            <a:r>
              <a:rPr lang="pt-PT" altLang="en-US" baseline="0" dirty="0" err="1" smtClean="0">
                <a:ea typeface="ＭＳ Ｐゴシック" pitchFamily="34" charset="-128"/>
              </a:rPr>
              <a:t>ex</a:t>
            </a:r>
            <a:r>
              <a:rPr lang="pt-PT" altLang="en-US" baseline="0" dirty="0" smtClean="0">
                <a:ea typeface="ＭＳ Ｐゴシック" pitchFamily="34" charset="-128"/>
              </a:rPr>
              <a:t>: ligação Internet, computadores, </a:t>
            </a:r>
            <a:r>
              <a:rPr lang="pt-PT" altLang="en-US" baseline="0" dirty="0" err="1" smtClean="0">
                <a:ea typeface="ＭＳ Ｐゴシック" pitchFamily="34" charset="-128"/>
              </a:rPr>
              <a:t>smartphones</a:t>
            </a:r>
            <a:r>
              <a:rPr lang="pt-PT" altLang="en-US" baseline="0" dirty="0" smtClean="0">
                <a:ea typeface="ＭＳ Ｐゴシック" pitchFamily="34" charset="-128"/>
              </a:rPr>
              <a:t>, etc.);</a:t>
            </a:r>
            <a:endParaRPr lang="pt-PT" altLang="en-US" dirty="0" smtClean="0">
              <a:ea typeface="ＭＳ Ｐゴシック" pitchFamily="34" charset="-128"/>
            </a:endParaRPr>
          </a:p>
          <a:p>
            <a:pPr marL="171450" marR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altLang="en-US" dirty="0" smtClean="0">
                <a:ea typeface="ＭＳ Ｐゴシック" pitchFamily="34" charset="-128"/>
              </a:rPr>
              <a:t>Para mostrar exemplos nacionais, de acordo com a lista de sítios, as fichas de registo, resultados, etc.</a:t>
            </a:r>
          </a:p>
          <a:p>
            <a:pPr marL="171450" marR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altLang="en-US" dirty="0" smtClean="0">
              <a:ea typeface="ＭＳ Ｐゴシック" pitchFamily="34" charset="-128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altLang="en-US" sz="1200" b="1" smtClean="0">
                <a:latin typeface="+mn-lt"/>
              </a:rPr>
              <a:t>Ilustração</a:t>
            </a:r>
            <a:r>
              <a:rPr lang="pt-PT" altLang="en-US" sz="1200" b="1" baseline="0" smtClean="0">
                <a:latin typeface="+mn-lt"/>
              </a:rPr>
              <a:t>: </a:t>
            </a:r>
            <a:r>
              <a:rPr lang="pt-PT" altLang="en-US" sz="1200" b="0" baseline="0" smtClean="0">
                <a:latin typeface="+mn-lt"/>
              </a:rPr>
              <a:t>C</a:t>
            </a:r>
            <a:r>
              <a:rPr lang="pt-PT" altLang="en-US" sz="1200" smtClean="0">
                <a:latin typeface="+mn-lt"/>
              </a:rPr>
              <a:t>yril Girard </a:t>
            </a:r>
            <a:r>
              <a:rPr lang="pt-PT" altLang="en-US" sz="1200" smtClean="0">
                <a:latin typeface="+mn-lt"/>
                <a:hlinkClick r:id="rId3"/>
              </a:rPr>
              <a:t>girardcyril3335@neuf.fr</a:t>
            </a:r>
            <a:r>
              <a:rPr lang="pt-PT" altLang="en-US" sz="1200" smtClean="0">
                <a:latin typeface="+mn-lt"/>
              </a:rPr>
              <a:t>, </a:t>
            </a:r>
            <a:r>
              <a:rPr lang="pt-PT" altLang="en-US" sz="1200" smtClean="0">
                <a:latin typeface="+mn-lt"/>
                <a:hlinkClick r:id="rId4"/>
              </a:rPr>
              <a:t>www.cyrilgirard.fr</a:t>
            </a:r>
            <a:endParaRPr lang="pt-PT" altLang="en-US" sz="1200" smtClean="0">
              <a:latin typeface="+mn-lt"/>
            </a:endParaRPr>
          </a:p>
          <a:p>
            <a:pPr marL="171450" marR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altLang="en-US" dirty="0" smtClean="0">
              <a:ea typeface="ＭＳ Ｐゴシック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F41719-AFD7-492B-AFC4-157BA6260C2D}" type="slidenum">
              <a:rPr lang="fr-FR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93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Os próximos diapositivos explicam como organizar contagens ao nível de um sítio. 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 Ponto principal aqui é que os formandos entendam que os sítios são muitas vezes demasiado grandes para uma única equipa de contagem, e que para lidar com isso é necessário dividi-lo em unidades de contagem. 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Como recomendação geral, o formador pode sugerir que uma unidade de contagem não pode ser maior que a área que uma equipa possa cobrir em ca. 4 horas. 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Deve explicar e desafiar o grupo para discutir qual a escala</a:t>
            </a:r>
            <a:r>
              <a:rPr lang="pt-PT" altLang="en-US" baseline="0" noProof="0" dirty="0" smtClean="0">
                <a:ea typeface="ＭＳ Ｐゴシック" pitchFamily="34" charset="-128"/>
              </a:rPr>
              <a:t> mais adequada. As razões para essa escolha incluem</a:t>
            </a:r>
            <a:r>
              <a:rPr lang="pt-PT" altLang="en-US" noProof="0" dirty="0" smtClean="0">
                <a:ea typeface="ＭＳ Ｐゴシック" pitchFamily="34" charset="-128"/>
              </a:rPr>
              <a:t>: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Podem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acontecer imprevistos</a:t>
            </a:r>
            <a:r>
              <a:rPr lang="pt-PT" altLang="en-US" noProof="0" dirty="0" smtClean="0">
                <a:ea typeface="ＭＳ Ｐゴシック" pitchFamily="34" charset="-128"/>
              </a:rPr>
              <a:t> (avaria no motor de carro/barco, mau tempo, etc.)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Os observadores podem ficar demasiado cansados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noProof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solidFill>
                  <a:srgbClr val="FF0000"/>
                </a:solidFill>
                <a:ea typeface="ＭＳ Ｐゴシック" pitchFamily="34" charset="-128"/>
              </a:rPr>
              <a:t>A monitorização precisa ser </a:t>
            </a:r>
            <a:r>
              <a:rPr lang="pt-PT" altLang="en-US" b="1" noProof="0" dirty="0" smtClean="0">
                <a:solidFill>
                  <a:srgbClr val="FF0000"/>
                </a:solidFill>
                <a:ea typeface="ＭＳ Ｐゴシック" pitchFamily="34" charset="-128"/>
              </a:rPr>
              <a:t>realista, sustentável </a:t>
            </a:r>
            <a:r>
              <a:rPr lang="pt-PT" altLang="en-US" b="1" u="none" noProof="0" dirty="0" smtClean="0">
                <a:solidFill>
                  <a:srgbClr val="FF0000"/>
                </a:solidFill>
                <a:ea typeface="ＭＳ Ｐゴシック" pitchFamily="34" charset="-128"/>
              </a:rPr>
              <a:t>e </a:t>
            </a:r>
            <a:r>
              <a:rPr lang="pt-PT" altLang="en-US" b="1" noProof="0" dirty="0" smtClean="0">
                <a:solidFill>
                  <a:srgbClr val="FF0000"/>
                </a:solidFill>
                <a:ea typeface="ＭＳ Ｐゴシック" pitchFamily="34" charset="-128"/>
              </a:rPr>
              <a:t>replicável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u="none" noProof="0" dirty="0" smtClean="0">
                <a:ea typeface="ＭＳ Ｐゴシック" pitchFamily="34" charset="-128"/>
              </a:rPr>
              <a:t>À escala nacional é recomendável a colaboração com o processo de monitorização da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rede de IBA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Pode-se consultar mais informação sobre a monitorização das IBA em </a:t>
            </a:r>
            <a:r>
              <a:rPr lang="pt-PT" altLang="en-US" noProof="0" dirty="0" smtClean="0">
                <a:ea typeface="ＭＳ Ｐゴシック" pitchFamily="34" charset="-128"/>
                <a:hlinkClick r:id="rId3"/>
              </a:rPr>
              <a:t>http://www.birdlife.org/datazone/info/ibamonitoring</a:t>
            </a:r>
            <a:r>
              <a:rPr lang="pt-PT" altLang="en-US" noProof="0" dirty="0" smtClean="0">
                <a:ea typeface="ＭＳ Ｐゴシック" pitchFamily="34" charset="-128"/>
              </a:rPr>
              <a:t> onde na parte da página existe um link às orientações mais detalhadas. 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AB53D8-E76E-40CB-A575-8094DEEB51BA}" type="slidenum">
              <a:rPr lang="fr-FR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69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PT" altLang="fr-FR" u="sng" noProof="0" dirty="0" smtClean="0"/>
              <a:t>O</a:t>
            </a:r>
            <a:r>
              <a:rPr lang="pt-PT" altLang="fr-FR" u="sng" baseline="0" noProof="0" dirty="0" smtClean="0"/>
              <a:t> </a:t>
            </a:r>
            <a:r>
              <a:rPr lang="pt-PT" altLang="fr-FR" u="sng" noProof="0" dirty="0" smtClean="0"/>
              <a:t>papel do formador</a:t>
            </a:r>
            <a:endParaRPr lang="pt-PT" altLang="fr-FR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noProof="0" dirty="0" smtClean="0">
                <a:ea typeface="ＭＳ Ｐゴシック" pitchFamily="34" charset="-128"/>
              </a:rPr>
              <a:t>D</a:t>
            </a:r>
            <a:r>
              <a:rPr lang="pt-PT" altLang="en-US" noProof="0" dirty="0" err="1" smtClean="0">
                <a:ea typeface="ＭＳ Ｐゴシック" pitchFamily="34" charset="-128"/>
              </a:rPr>
              <a:t>emonstrar</a:t>
            </a:r>
            <a:r>
              <a:rPr lang="pt-PT" altLang="en-US" noProof="0" dirty="0" smtClean="0">
                <a:ea typeface="ＭＳ Ｐゴシック" pitchFamily="34" charset="-128"/>
              </a:rPr>
              <a:t> e explicar um exemplo de subdivisão de um sítio em unidades de contagem e sugerir uma lista de factores a considerar para a definição das unidades de contagem.</a:t>
            </a:r>
            <a:r>
              <a:rPr lang="pt-PT" altLang="en-US" baseline="0" noProof="0" dirty="0" smtClean="0">
                <a:ea typeface="ＭＳ Ｐゴシック" pitchFamily="34" charset="-128"/>
              </a:rPr>
              <a:t> As linhas azuis mostram as unidades de contagem; os pontos verdes representam os pontos de contagem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. Notar que nem todos as unidades de contagem têm pontos de observação porque pode não haver capacidade de contagem nalgumas áreas; </a:t>
            </a:r>
            <a:endParaRPr lang="pt-PT" altLang="en-US" u="none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Realçar a relação entre meios de transporte e acessibilidades, p. </a:t>
            </a:r>
            <a:r>
              <a:rPr lang="en-US" altLang="en-US" u="none" noProof="0" dirty="0" smtClean="0">
                <a:ea typeface="ＭＳ Ｐゴシック" pitchFamily="34" charset="-128"/>
              </a:rPr>
              <a:t>e</a:t>
            </a:r>
            <a:r>
              <a:rPr lang="pt-PT" altLang="en-US" u="none" noProof="0" dirty="0" smtClean="0">
                <a:ea typeface="ＭＳ Ｐゴシック" pitchFamily="34" charset="-128"/>
              </a:rPr>
              <a:t>x. </a:t>
            </a:r>
            <a:r>
              <a:rPr lang="en-US" altLang="en-US" u="none" noProof="0" dirty="0" smtClean="0">
                <a:ea typeface="ＭＳ Ｐゴシック" pitchFamily="34" charset="-128"/>
              </a:rPr>
              <a:t>n</a:t>
            </a:r>
            <a:r>
              <a:rPr lang="pt-PT" altLang="en-US" u="none" noProof="0" dirty="0" smtClean="0">
                <a:ea typeface="ＭＳ Ｐゴシック" pitchFamily="34" charset="-128"/>
              </a:rPr>
              <a:t>o caso de zonas alagadas;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Realçar que, em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muitos casos, não existem equipas suficientes para cobrir cada unidade de contagem durante o censo de inverno. Nesses casos, os formandos são aconselhados a escolher um número de unidades de contagem que devam ser cobertos em função da capacidade existente</a:t>
            </a:r>
            <a:r>
              <a:rPr lang="pt-PT" altLang="en-US" u="none" noProof="0" dirty="0" smtClean="0">
                <a:ea typeface="ＭＳ Ｐゴシック" pitchFamily="34" charset="-128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Iniciar a discussão sobre como pode ser prejudicial cobrir unidades de contagem diferentes em anos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diferentes</a:t>
            </a:r>
            <a:r>
              <a:rPr lang="pt-PT" altLang="en-US" u="none" noProof="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E7A2299-E6FD-4136-8B99-C921ABCD07D7}" type="slidenum">
              <a:rPr lang="fr-FR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84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 Formador mostrará e explicará um exemplo de níveis de divisão.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b="1" noProof="0" dirty="0" smtClean="0">
                <a:ea typeface="ＭＳ Ｐゴシック" pitchFamily="34" charset="-128"/>
              </a:rPr>
              <a:t>Uma unidade biogeográfica / complexo de sítios</a:t>
            </a:r>
            <a:r>
              <a:rPr lang="pt-PT" altLang="en-US" noProof="0" dirty="0" smtClean="0">
                <a:ea typeface="ＭＳ Ｐゴシック" pitchFamily="34" charset="-128"/>
              </a:rPr>
              <a:t>: inclui uma série de sítios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b="1" noProof="0" dirty="0" smtClean="0">
                <a:ea typeface="ＭＳ Ｐゴシック" pitchFamily="34" charset="-128"/>
              </a:rPr>
              <a:t>Um sítio</a:t>
            </a:r>
            <a:r>
              <a:rPr lang="pt-PT" altLang="en-US" noProof="0" dirty="0" smtClean="0">
                <a:ea typeface="ＭＳ Ｐゴシック" pitchFamily="34" charset="-128"/>
              </a:rPr>
              <a:t>: inclui uma série de unidades de contagem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b="1" noProof="0" dirty="0" smtClean="0">
                <a:ea typeface="ＭＳ Ｐゴシック" pitchFamily="34" charset="-128"/>
              </a:rPr>
              <a:t>Uma unidade de contagem</a:t>
            </a:r>
            <a:r>
              <a:rPr lang="pt-PT" altLang="en-US" noProof="0" dirty="0" smtClean="0">
                <a:ea typeface="ＭＳ Ｐゴシック" pitchFamily="34" charset="-128"/>
              </a:rPr>
              <a:t>: inclui uma série de pontos de observação/contagem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b="1" noProof="0" dirty="0" smtClean="0">
                <a:ea typeface="ＭＳ Ｐゴシック" pitchFamily="34" charset="-128"/>
              </a:rPr>
              <a:t>Um ponto de observação</a:t>
            </a:r>
          </a:p>
          <a:p>
            <a:pPr>
              <a:lnSpc>
                <a:spcPct val="90000"/>
              </a:lnSpc>
            </a:pPr>
            <a:endParaRPr lang="pt-PT" altLang="en-US" noProof="0" dirty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AB53D8-E76E-40CB-A575-8094DEEB51BA}" type="slidenum">
              <a:rPr lang="fr-FR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97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altLang="fr-FR" u="sng" noProof="0" dirty="0" smtClean="0"/>
              <a:t>O Papel do</a:t>
            </a:r>
            <a:r>
              <a:rPr lang="pt-PT" altLang="fr-FR" u="sng" baseline="0" noProof="0" dirty="0" smtClean="0"/>
              <a:t> formador:</a:t>
            </a:r>
            <a:endParaRPr lang="pt-PT" altLang="fr-FR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Explicar que dados devem ser recolhidos sobre o sítio;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Explicar qual</a:t>
            </a:r>
            <a:r>
              <a:rPr lang="pt-PT" baseline="0" noProof="0" dirty="0" smtClean="0"/>
              <a:t> o papel e a importância de acordar numa lista nacional de sítios.</a:t>
            </a:r>
            <a:r>
              <a:rPr lang="pt-PT" sz="1200" noProof="0" dirty="0" smtClean="0">
                <a:solidFill>
                  <a:schemeClr val="tx2"/>
                </a:solidFill>
              </a:rPr>
              <a:t> O número de sítios do</a:t>
            </a:r>
            <a:r>
              <a:rPr lang="pt-PT" sz="1200" baseline="0" noProof="0" dirty="0" smtClean="0">
                <a:solidFill>
                  <a:schemeClr val="tx2"/>
                </a:solidFill>
              </a:rPr>
              <a:t> país e a importância dos mesmos para aves aquáticas (diversidade de espécies, quantidades) são importantes para definir a lista mínima de sítios que devem ser contados todos os anos</a:t>
            </a:r>
            <a:r>
              <a:rPr lang="pt-PT" sz="1200" noProof="0" dirty="0" smtClean="0">
                <a:solidFill>
                  <a:schemeClr val="tx2"/>
                </a:solidFill>
              </a:rPr>
              <a:t> (por exemple : se contar x sítios ficam</a:t>
            </a:r>
            <a:r>
              <a:rPr lang="pt-PT" sz="1200" baseline="0" noProof="0" dirty="0" smtClean="0">
                <a:solidFill>
                  <a:schemeClr val="tx2"/>
                </a:solidFill>
              </a:rPr>
              <a:t> cobertos 50% dos </a:t>
            </a:r>
            <a:r>
              <a:rPr lang="pt-PT" sz="1200" baseline="0" noProof="0" dirty="0" err="1" smtClean="0">
                <a:solidFill>
                  <a:schemeClr val="tx2"/>
                </a:solidFill>
              </a:rPr>
              <a:t>efectivos</a:t>
            </a:r>
            <a:r>
              <a:rPr lang="pt-PT" sz="1200" baseline="0" noProof="0" dirty="0" smtClean="0">
                <a:solidFill>
                  <a:schemeClr val="tx2"/>
                </a:solidFill>
              </a:rPr>
              <a:t> populacionais das aves aquáticas no país</a:t>
            </a:r>
            <a:r>
              <a:rPr lang="pt-PT" sz="1200" noProof="0" dirty="0" smtClean="0">
                <a:solidFill>
                  <a:schemeClr val="tx2"/>
                </a:solidFill>
              </a:rPr>
              <a:t>)</a:t>
            </a:r>
            <a:endParaRPr lang="pt-PT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13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5836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en-US" u="none" dirty="0" smtClean="0">
                <a:ea typeface="ＭＳ Ｐゴシック" pitchFamily="34" charset="-128"/>
              </a:rPr>
              <a:t>O Formador explica os diferentes formatos, adaptando as explicações consoante a experiência dos formandos</a:t>
            </a:r>
            <a:r>
              <a:rPr lang="pt-PT" altLang="en-US" u="none" baseline="0" dirty="0" smtClean="0">
                <a:ea typeface="ＭＳ Ｐゴシック" pitchFamily="34" charset="-128"/>
              </a:rPr>
              <a:t>.</a:t>
            </a:r>
            <a:endParaRPr lang="pt-PT" altLang="en-US" u="none" dirty="0" smtClean="0"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altLang="en-US" u="none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Os Coordenadores nacionais têm a melhor ideia de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que informação e como a informação deve ser registada a nível nacional</a:t>
            </a:r>
            <a:r>
              <a:rPr lang="pt-PT" altLang="en-US" u="none" noProof="0" dirty="0" smtClean="0">
                <a:ea typeface="ＭＳ Ｐゴシック" pitchFamily="34" charset="-128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Costuma haver Fichas de Sítio, que contêm as características ecológicas, o uso de território e as ameaças ao sítio, juntamente com um mapa.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err="1" smtClean="0">
                <a:ea typeface="ＭＳ Ｐゴシック" pitchFamily="34" charset="-128"/>
              </a:rPr>
              <a:t>Actualmente</a:t>
            </a:r>
            <a:r>
              <a:rPr lang="pt-PT" altLang="en-US" u="none" noProof="0" dirty="0" smtClean="0">
                <a:ea typeface="ＭＳ Ｐゴシック" pitchFamily="34" charset="-128"/>
              </a:rPr>
              <a:t>, as bases de dados online são cada vez mais comuns, mas requerem uma ligação internet boa e regular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.</a:t>
            </a:r>
            <a:endParaRPr lang="pt-PT" altLang="en-US" u="none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Base de dados IWC Online: cada sítio novo deve ser registado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na base de dados de modo a poder submeter observações e a permitir o procedimento de análise de dados</a:t>
            </a:r>
            <a:r>
              <a:rPr lang="pt-PT" altLang="en-US" u="none" noProof="0" dirty="0" smtClean="0">
                <a:ea typeface="ＭＳ Ｐゴシック" pitchFamily="34" charset="-128"/>
              </a:rPr>
              <a:t>. 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0" u="none" noProof="0" dirty="0" smtClean="0">
                <a:latin typeface="+mn-lt"/>
                <a:ea typeface="ＭＳ Ｐゴシック" charset="0"/>
              </a:rPr>
              <a:t>L</a:t>
            </a:r>
            <a:r>
              <a:rPr lang="en-US" b="0" u="none" noProof="0" dirty="0" err="1" smtClean="0">
                <a:latin typeface="+mn-lt"/>
                <a:ea typeface="ＭＳ Ｐゴシック" charset="0"/>
              </a:rPr>
              <a:t>i</a:t>
            </a:r>
            <a:r>
              <a:rPr lang="pt-PT" b="0" u="none" noProof="0" dirty="0" err="1" smtClean="0">
                <a:latin typeface="+mn-lt"/>
                <a:ea typeface="ＭＳ Ｐゴシック" charset="0"/>
              </a:rPr>
              <a:t>mites</a:t>
            </a:r>
            <a:r>
              <a:rPr lang="pt-PT" b="0" u="none" noProof="0" dirty="0" smtClean="0">
                <a:latin typeface="+mn-lt"/>
                <a:ea typeface="ＭＳ Ｐゴシック" charset="0"/>
              </a:rPr>
              <a:t> digitalizados dos sítios</a:t>
            </a:r>
            <a:r>
              <a:rPr lang="pt-PT" b="1" u="none" noProof="0" dirty="0" smtClean="0">
                <a:latin typeface="+mn-lt"/>
                <a:ea typeface="ＭＳ Ｐゴシック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en-US" u="none" noProof="0" dirty="0" smtClean="0">
                <a:ea typeface="ＭＳ Ｐゴシック" pitchFamily="34" charset="-128"/>
              </a:rPr>
              <a:t>O </a:t>
            </a:r>
            <a:r>
              <a:rPr lang="en-US" altLang="en-US" u="none" noProof="0" dirty="0" smtClean="0">
                <a:ea typeface="ＭＳ Ｐゴシック" pitchFamily="34" charset="-128"/>
              </a:rPr>
              <a:t>F</a:t>
            </a:r>
            <a:r>
              <a:rPr lang="pt-PT" altLang="en-US" u="none" noProof="0" dirty="0" err="1" smtClean="0">
                <a:ea typeface="ＭＳ Ｐゴシック" pitchFamily="34" charset="-128"/>
              </a:rPr>
              <a:t>ormador</a:t>
            </a:r>
            <a:r>
              <a:rPr lang="pt-PT" altLang="en-US" u="none" noProof="0" dirty="0" smtClean="0">
                <a:ea typeface="ＭＳ Ｐゴシック" pitchFamily="34" charset="-128"/>
              </a:rPr>
              <a:t> decidirá se é relevante desenvolver este tema em função da experiência, das funções e das responsabilidades dos formandos no processo dos censos de aves aquáticas.</a:t>
            </a:r>
          </a:p>
          <a:p>
            <a:r>
              <a:rPr lang="pt-PT" u="none" noProof="0" dirty="0" smtClean="0"/>
              <a:t>Existem</a:t>
            </a:r>
            <a:r>
              <a:rPr lang="pt-PT" u="none" baseline="0" noProof="0" dirty="0" smtClean="0"/>
              <a:t> diversas metodologias</a:t>
            </a:r>
            <a:r>
              <a:rPr lang="pt-PT" u="none" noProof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u="none" noProof="0" dirty="0" smtClean="0"/>
              <a:t>Google </a:t>
            </a:r>
            <a:r>
              <a:rPr lang="pt-PT" u="none" noProof="0" dirty="0" err="1" smtClean="0"/>
              <a:t>Earth</a:t>
            </a:r>
            <a:endParaRPr lang="pt-PT" u="none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u="none" noProof="0" dirty="0" smtClean="0"/>
              <a:t>SIG: QGIS (livre), </a:t>
            </a:r>
            <a:r>
              <a:rPr lang="pt-PT" u="none" noProof="0" dirty="0" err="1" smtClean="0"/>
              <a:t>ArcGIS</a:t>
            </a:r>
            <a:endParaRPr lang="pt-PT" u="none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u="none" noProof="0" dirty="0" err="1" smtClean="0"/>
              <a:t>Remote</a:t>
            </a:r>
            <a:r>
              <a:rPr lang="pt-PT" u="none" noProof="0" dirty="0" smtClean="0"/>
              <a:t> </a:t>
            </a:r>
            <a:r>
              <a:rPr lang="pt-PT" u="none" noProof="0" dirty="0" err="1" smtClean="0"/>
              <a:t>sensing</a:t>
            </a:r>
            <a:r>
              <a:rPr lang="pt-PT" u="none" noProof="0" dirty="0" smtClean="0"/>
              <a:t> (NDVI).</a:t>
            </a:r>
          </a:p>
          <a:p>
            <a:r>
              <a:rPr lang="pt-PT" altLang="en-US" noProof="0" dirty="0" smtClean="0">
                <a:ea typeface="ＭＳ Ｐゴシック" pitchFamily="34" charset="-128"/>
              </a:rPr>
              <a:t>Existe um guia sobre digitalização de limites de sítios, disponível em: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3"/>
              </a:rPr>
              <a:t>http://www.wetlands.org/LinkClick.aspx?fileticket=-j6Y3P27ymE%3d&amp;tabid=2791&amp;portalid=0&amp;mid=11794</a:t>
            </a:r>
            <a:r>
              <a:rPr lang="pt-PT" altLang="en-US" noProof="0" dirty="0" smtClean="0">
                <a:ea typeface="ＭＳ Ｐゴシック" pitchFamily="34" charset="-128"/>
              </a:rPr>
              <a:t> em inglês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4"/>
              </a:rPr>
              <a:t>http://www.wetlands.org/LinkClick.aspx?fileticket=eRkyqHXv5h8%3d&amp;tabid=2791&amp;portalid=0&amp;mid=14070</a:t>
            </a:r>
            <a:r>
              <a:rPr lang="pt-PT" altLang="en-US" noProof="0" dirty="0" smtClean="0">
                <a:ea typeface="ＭＳ Ｐゴシック" pitchFamily="34" charset="-128"/>
              </a:rPr>
              <a:t> em francês.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272E39-784B-47AE-A32F-E3450C64BF66}" type="slidenum">
              <a:rPr lang="fr-FR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27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PT" altLang="en-US" b="1" noProof="0" dirty="0" smtClean="0">
                <a:ea typeface="ＭＳ Ｐゴシック" pitchFamily="34" charset="-128"/>
              </a:rPr>
              <a:t>Exercício na sala: </a:t>
            </a:r>
            <a:r>
              <a:rPr lang="pt-PT" altLang="en-US" noProof="0" dirty="0" smtClean="0">
                <a:ea typeface="ＭＳ Ｐゴシック" pitchFamily="34" charset="-128"/>
              </a:rPr>
              <a:t>Diagrama com rede de contactos</a:t>
            </a:r>
          </a:p>
          <a:p>
            <a:pPr algn="just"/>
            <a:endParaRPr lang="pt-PT" altLang="en-US" u="sng" noProof="0" dirty="0" smtClean="0">
              <a:ea typeface="ＭＳ Ｐゴシック" pitchFamily="34" charset="-128"/>
            </a:endParaRPr>
          </a:p>
          <a:p>
            <a:pPr algn="just"/>
            <a:r>
              <a:rPr lang="pt-PT" altLang="en-US" u="sng" noProof="0" dirty="0" smtClean="0">
                <a:ea typeface="ＭＳ Ｐゴシック" pitchFamily="34" charset="-128"/>
              </a:rPr>
              <a:t>Procedimento</a:t>
            </a:r>
            <a:r>
              <a:rPr lang="pt-PT" altLang="en-US" noProof="0" dirty="0" smtClean="0">
                <a:ea typeface="ＭＳ Ｐゴシック" pitchFamily="34" charset="-128"/>
              </a:rPr>
              <a:t>: </a:t>
            </a:r>
          </a:p>
          <a:p>
            <a:pPr algn="just"/>
            <a:r>
              <a:rPr lang="pt-PT" altLang="en-US" noProof="0" dirty="0" smtClean="0">
                <a:ea typeface="ＭＳ Ｐゴシック" pitchFamily="34" charset="-128"/>
              </a:rPr>
              <a:t>A ficha S4.2 “Como funciona uma rede de contactos na monitorização de aves aquáticas” deve ser distribuída a cada formando no </a:t>
            </a:r>
            <a:r>
              <a:rPr lang="pt-PT" altLang="en-US" b="1" noProof="0" dirty="0" smtClean="0">
                <a:ea typeface="ＭＳ Ｐゴシック" pitchFamily="34" charset="-128"/>
              </a:rPr>
              <a:t>início</a:t>
            </a:r>
            <a:r>
              <a:rPr lang="pt-PT" altLang="en-US" noProof="0" dirty="0" smtClean="0">
                <a:ea typeface="ＭＳ Ｐゴシック" pitchFamily="34" charset="-128"/>
              </a:rPr>
              <a:t> do exercício.</a:t>
            </a:r>
          </a:p>
          <a:p>
            <a:pPr algn="just"/>
            <a:r>
              <a:rPr lang="pt-PT" altLang="en-US" noProof="0" dirty="0" smtClean="0">
                <a:ea typeface="ＭＳ Ｐゴシック" pitchFamily="34" charset="-128"/>
              </a:rPr>
              <a:t>Todos os formandos devem participar na discussão sobre os seguintes pontos: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noProof="0" dirty="0" smtClean="0">
                <a:ea typeface="ＭＳ Ｐゴシック" pitchFamily="34" charset="-128"/>
              </a:rPr>
              <a:t>O</a:t>
            </a:r>
            <a:r>
              <a:rPr lang="pt-PT" altLang="en-US" noProof="0" dirty="0" smtClean="0">
                <a:ea typeface="ＭＳ Ｐゴシック" pitchFamily="34" charset="-128"/>
              </a:rPr>
              <a:t> </a:t>
            </a:r>
            <a:r>
              <a:rPr lang="pt-PT" altLang="en-US" b="1" noProof="0" dirty="0" smtClean="0">
                <a:ea typeface="ＭＳ Ｐゴシック" pitchFamily="34" charset="-128"/>
              </a:rPr>
              <a:t>papel </a:t>
            </a:r>
            <a:r>
              <a:rPr lang="pt-PT" altLang="en-US" noProof="0" dirty="0" smtClean="0">
                <a:ea typeface="ＭＳ Ｐゴシック" pitchFamily="34" charset="-128"/>
              </a:rPr>
              <a:t>de cada pessoa (observadores, coordenadores nacionais</a:t>
            </a:r>
            <a:r>
              <a:rPr lang="pt-PT" altLang="en-US" baseline="0" noProof="0" dirty="0" smtClean="0">
                <a:ea typeface="ＭＳ Ｐゴシック" pitchFamily="34" charset="-128"/>
              </a:rPr>
              <a:t> e internacionais</a:t>
            </a:r>
            <a:r>
              <a:rPr lang="pt-PT" altLang="en-US" noProof="0" dirty="0" smtClean="0">
                <a:ea typeface="ＭＳ Ｐゴシック" pitchFamily="34" charset="-128"/>
              </a:rPr>
              <a:t>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noProof="0" dirty="0" smtClean="0">
                <a:ea typeface="ＭＳ Ｐゴシック" pitchFamily="34" charset="-128"/>
              </a:rPr>
              <a:t>O</a:t>
            </a:r>
            <a:r>
              <a:rPr lang="pt-PT" altLang="en-US" noProof="0" dirty="0" smtClean="0">
                <a:ea typeface="ＭＳ Ｐゴシック" pitchFamily="34" charset="-128"/>
              </a:rPr>
              <a:t>s </a:t>
            </a:r>
            <a:r>
              <a:rPr lang="pt-PT" altLang="en-US" b="1" noProof="0" dirty="0" smtClean="0">
                <a:ea typeface="ＭＳ Ｐゴシック" pitchFamily="34" charset="-128"/>
              </a:rPr>
              <a:t>resultados</a:t>
            </a:r>
            <a:r>
              <a:rPr lang="pt-PT" altLang="en-US" noProof="0" dirty="0" smtClean="0">
                <a:ea typeface="ＭＳ Ｐゴシック" pitchFamily="34" charset="-128"/>
              </a:rPr>
              <a:t> para cada nível, distribuição e utilização;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noProof="0" dirty="0" smtClean="0">
                <a:ea typeface="ＭＳ Ｐゴシック" pitchFamily="34" charset="-128"/>
              </a:rPr>
              <a:t>A</a:t>
            </a:r>
            <a:r>
              <a:rPr lang="pt-PT" altLang="en-US" noProof="0" dirty="0" smtClean="0">
                <a:ea typeface="ＭＳ Ｐゴシック" pitchFamily="34" charset="-128"/>
              </a:rPr>
              <a:t>s </a:t>
            </a:r>
            <a:r>
              <a:rPr lang="pt-PT" altLang="en-US" b="1" noProof="0" dirty="0" smtClean="0">
                <a:ea typeface="ＭＳ Ｐゴシック" pitchFamily="34" charset="-128"/>
              </a:rPr>
              <a:t>ligações </a:t>
            </a:r>
            <a:r>
              <a:rPr lang="pt-PT" altLang="en-US" noProof="0" dirty="0" smtClean="0">
                <a:ea typeface="ＭＳ Ｐゴシック" pitchFamily="34" charset="-128"/>
              </a:rPr>
              <a:t>entre cada nível (setas) e a importância de cada um.</a:t>
            </a:r>
          </a:p>
          <a:p>
            <a:pPr algn="just"/>
            <a:endParaRPr lang="pt-PT" altLang="en-US" noProof="0" dirty="0" smtClean="0">
              <a:ea typeface="ＭＳ Ｐゴシック" pitchFamily="34" charset="-128"/>
            </a:endParaRPr>
          </a:p>
          <a:p>
            <a:pPr algn="just"/>
            <a:r>
              <a:rPr lang="pt-PT" altLang="en-US" u="sng" noProof="0" dirty="0" smtClean="0">
                <a:ea typeface="ＭＳ Ｐゴシック" pitchFamily="34" charset="-128"/>
              </a:rPr>
              <a:t>O </a:t>
            </a:r>
            <a:r>
              <a:rPr lang="en-US" altLang="en-US" u="sng" noProof="0" dirty="0" smtClean="0">
                <a:ea typeface="ＭＳ Ｐゴシック" pitchFamily="34" charset="-128"/>
              </a:rPr>
              <a:t>P</a:t>
            </a:r>
            <a:r>
              <a:rPr lang="pt-PT" altLang="en-US" u="sng" noProof="0" dirty="0" err="1" smtClean="0">
                <a:ea typeface="ＭＳ Ｐゴシック" pitchFamily="34" charset="-128"/>
              </a:rPr>
              <a:t>apel</a:t>
            </a:r>
            <a:r>
              <a:rPr lang="pt-PT" altLang="en-US" u="sng" noProof="0" dirty="0" smtClean="0">
                <a:ea typeface="ＭＳ Ｐゴシック" pitchFamily="34" charset="-128"/>
              </a:rPr>
              <a:t> do formador: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Liderar o debate e garantir que toda a gente participa</a:t>
            </a:r>
            <a:r>
              <a:rPr lang="pt-PT" altLang="en-US" u="none" noProof="0" dirty="0" smtClean="0">
                <a:ea typeface="ＭＳ Ｐゴシック" pitchFamily="34" charset="-128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u="none" noProof="0" dirty="0" smtClean="0">
                <a:ea typeface="ＭＳ Ｐゴシック" pitchFamily="34" charset="-128"/>
              </a:rPr>
              <a:t>Estabelecer de forma clara a relação com os resultados do exercício anterior.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487BC0-C9FD-41B4-B203-E2F755A26D7F}" type="slidenum">
              <a:rPr lang="fr-FR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9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O Formador apresentará os 4 passos principais</a:t>
            </a:r>
            <a:r>
              <a:rPr lang="pt-PT" baseline="0" noProof="0" dirty="0" smtClean="0"/>
              <a:t> do processo de gestão de dados</a:t>
            </a:r>
            <a:r>
              <a:rPr lang="pt-PT" noProof="0" dirty="0" smtClean="0"/>
              <a:t>.</a:t>
            </a:r>
            <a:endParaRPr lang="pt-PT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16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085661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pt-PT" altLang="en-US" noProof="0" dirty="0" smtClean="0">
                <a:ea typeface="ＭＳ Ｐゴシック" pitchFamily="34" charset="-128"/>
              </a:rPr>
              <a:t>O Formador apresentará as ferramentas para o registo de dados no terreno.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r>
              <a:rPr lang="pt-PT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noProof="0" dirty="0" smtClean="0">
                <a:ea typeface="ＭＳ Ｐゴシック" pitchFamily="34" charset="-128"/>
              </a:rPr>
              <a:t>F</a:t>
            </a:r>
            <a:r>
              <a:rPr lang="pt-PT" altLang="en-US" noProof="0" dirty="0" err="1" smtClean="0">
                <a:ea typeface="ＭＳ Ｐゴシック" pitchFamily="34" charset="-128"/>
              </a:rPr>
              <a:t>ormador</a:t>
            </a:r>
            <a:r>
              <a:rPr lang="pt-PT" altLang="en-US" noProof="0" dirty="0" smtClean="0">
                <a:ea typeface="ＭＳ Ｐゴシック" pitchFamily="34" charset="-128"/>
              </a:rPr>
              <a:t> destacará que existem diversas maneiras de registar os dados durante a contagem, com diferentes vantagens (+) e desvantagens</a:t>
            </a:r>
            <a:r>
              <a:rPr lang="pt-PT" altLang="en-US" baseline="0" noProof="0" dirty="0" smtClean="0">
                <a:ea typeface="ＭＳ Ｐゴシック" pitchFamily="34" charset="-128"/>
              </a:rPr>
              <a:t> (-)</a:t>
            </a:r>
            <a:r>
              <a:rPr lang="pt-PT" altLang="en-US" noProof="0" dirty="0" smtClean="0">
                <a:ea typeface="ＭＳ Ｐゴシック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sng" noProof="0" dirty="0" smtClean="0">
                <a:ea typeface="ＭＳ Ｐゴシック" pitchFamily="34" charset="-128"/>
              </a:rPr>
              <a:t>Caderno de campo</a:t>
            </a:r>
            <a:r>
              <a:rPr lang="pt-PT" altLang="en-US" noProof="0" dirty="0" smtClean="0">
                <a:ea typeface="ＭＳ Ｐゴシック" pitchFamily="34" charset="-128"/>
              </a:rPr>
              <a:t>: (+)</a:t>
            </a:r>
            <a:r>
              <a:rPr lang="pt-PT" altLang="en-US" baseline="0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smtClean="0">
                <a:ea typeface="ＭＳ Ｐゴシック" pitchFamily="34" charset="-128"/>
              </a:rPr>
              <a:t>fácil de usar (mas é preciso usar tinta indelével</a:t>
            </a:r>
            <a:r>
              <a:rPr lang="pt-PT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)</a:t>
            </a:r>
            <a:r>
              <a:rPr lang="pt-PT" altLang="en-US" noProof="0" dirty="0" smtClean="0">
                <a:ea typeface="ＭＳ Ｐゴシック" pitchFamily="34" charset="-128"/>
              </a:rPr>
              <a:t>; (-) pouco estruturado;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sng" noProof="0" dirty="0" smtClean="0">
                <a:ea typeface="ＭＳ Ｐゴシック" pitchFamily="34" charset="-128"/>
              </a:rPr>
              <a:t>Ficha de dados</a:t>
            </a:r>
            <a:r>
              <a:rPr lang="pt-PT" altLang="en-US" noProof="0" dirty="0" smtClean="0">
                <a:ea typeface="ＭＳ Ｐゴシック" pitchFamily="34" charset="-128"/>
              </a:rPr>
              <a:t>: (+) mais estruturado (ajuda a lembrar os dados que devem ser registados), maior,</a:t>
            </a:r>
            <a:r>
              <a:rPr lang="pt-PT" altLang="en-US" baseline="0" noProof="0" dirty="0" smtClean="0">
                <a:ea typeface="ＭＳ Ｐゴシック" pitchFamily="34" charset="-128"/>
              </a:rPr>
              <a:t> sempre melhor ter um contador</a:t>
            </a:r>
            <a:r>
              <a:rPr lang="pt-PT" altLang="en-US" noProof="0" dirty="0" smtClean="0">
                <a:ea typeface="ＭＳ Ｐゴシック" pitchFamily="34" charset="-128"/>
              </a:rPr>
              <a:t> (</a:t>
            </a:r>
            <a:r>
              <a:rPr lang="pt-PT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usar tinta indelével);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sng" noProof="0" dirty="0" smtClean="0">
                <a:ea typeface="ＭＳ Ｐゴシック" pitchFamily="34" charset="-128"/>
              </a:rPr>
              <a:t>Aplicações em telemóveis</a:t>
            </a:r>
            <a:r>
              <a:rPr lang="pt-PT" altLang="en-US" noProof="0" dirty="0" smtClean="0">
                <a:ea typeface="ＭＳ Ｐゴシック" pitchFamily="34" charset="-128"/>
              </a:rPr>
              <a:t>: (+) os dados podem ser registados </a:t>
            </a:r>
            <a:r>
              <a:rPr lang="pt-PT" altLang="en-US" noProof="0" dirty="0" err="1" smtClean="0">
                <a:ea typeface="ＭＳ Ｐゴシック" pitchFamily="34" charset="-128"/>
              </a:rPr>
              <a:t>directamente</a:t>
            </a:r>
            <a:r>
              <a:rPr lang="pt-PT" altLang="en-US" noProof="0" dirty="0" smtClean="0">
                <a:ea typeface="ＭＳ Ｐゴシック" pitchFamily="34" charset="-128"/>
              </a:rPr>
              <a:t> nas plataformas respectivas sem necessidade de repetir a sua entrada; algumas aplicações permitem</a:t>
            </a:r>
            <a:r>
              <a:rPr lang="pt-PT" altLang="en-US" baseline="0" noProof="0" dirty="0" smtClean="0">
                <a:ea typeface="ＭＳ Ｐゴシック" pitchFamily="34" charset="-128"/>
              </a:rPr>
              <a:t> aos utilizadores adaptar as aplicações de acordo com as suas necessidades e desejos</a:t>
            </a:r>
            <a:r>
              <a:rPr lang="pt-PT" altLang="en-US" baseline="0" noProof="0" dirty="0" smtClean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  <a:r>
              <a:rPr lang="pt-PT" altLang="en-US" noProof="0" dirty="0" smtClean="0">
                <a:ea typeface="ＭＳ Ｐゴシック" pitchFamily="34" charset="-128"/>
              </a:rPr>
              <a:t> (-)  é necessário um telemóvel </a:t>
            </a:r>
            <a:r>
              <a:rPr lang="pt-PT" altLang="en-US" noProof="0" dirty="0" err="1" smtClean="0">
                <a:ea typeface="ＭＳ Ｐゴシック" pitchFamily="34" charset="-128"/>
              </a:rPr>
              <a:t>smartphone</a:t>
            </a:r>
            <a:r>
              <a:rPr lang="pt-PT" altLang="en-US" noProof="0" dirty="0" smtClean="0">
                <a:ea typeface="ＭＳ Ｐゴシック" pitchFamily="34" charset="-128"/>
              </a:rPr>
              <a:t>, e a bateria</a:t>
            </a:r>
            <a:r>
              <a:rPr lang="pt-PT" altLang="en-US" baseline="0" noProof="0" dirty="0" smtClean="0">
                <a:ea typeface="ＭＳ Ｐゴシック" pitchFamily="34" charset="-128"/>
              </a:rPr>
              <a:t> pode falhar durante as contagens; o telemóvel pode cair à água...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u="sng" noProof="0" dirty="0" smtClean="0">
                <a:ea typeface="ＭＳ Ｐゴシック" pitchFamily="34" charset="-128"/>
              </a:rPr>
              <a:t>Gravador</a:t>
            </a:r>
            <a:r>
              <a:rPr lang="pt-PT" altLang="en-US" noProof="0" dirty="0" smtClean="0">
                <a:ea typeface="ＭＳ Ｐゴシック" pitchFamily="34" charset="-128"/>
              </a:rPr>
              <a:t>: (+) rápido, evita </a:t>
            </a:r>
            <a:r>
              <a:rPr lang="pt-PT" altLang="en-US" noProof="0" dirty="0" err="1" smtClean="0">
                <a:ea typeface="ＭＳ Ｐゴシック" pitchFamily="34" charset="-128"/>
              </a:rPr>
              <a:t>distracções</a:t>
            </a:r>
            <a:r>
              <a:rPr lang="pt-PT" altLang="en-US" noProof="0" dirty="0" smtClean="0">
                <a:ea typeface="ＭＳ Ｐゴシック" pitchFamily="34" charset="-128"/>
              </a:rPr>
              <a:t> ao observador. Muito útil quando ocorrem</a:t>
            </a:r>
            <a:r>
              <a:rPr lang="pt-PT" altLang="en-US" baseline="0" noProof="0" dirty="0" smtClean="0">
                <a:ea typeface="ＭＳ Ｐゴシック" pitchFamily="34" charset="-128"/>
              </a:rPr>
              <a:t> bandos grandes com várias espécies</a:t>
            </a:r>
            <a:r>
              <a:rPr lang="pt-PT" altLang="en-US" noProof="0" dirty="0" smtClean="0">
                <a:ea typeface="ＭＳ Ｐゴシック" pitchFamily="34" charset="-128"/>
              </a:rPr>
              <a:t>; (-) o observador pode omitir alguma coisa ou não conseguir ouvir a gravação devido a ruídos de fundo; o gravador pode cair à água...; a transcrição dos dados pode ser demorada. </a:t>
            </a:r>
            <a:endParaRPr lang="pt-PT" noProof="0" dirty="0" smtClean="0">
              <a:ea typeface="ＭＳ Ｐゴシック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u="sng" noProof="0" dirty="0" smtClean="0">
              <a:ea typeface="ＭＳ Ｐゴシック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u="sng" noProof="0" dirty="0" smtClean="0">
                <a:ea typeface="ＭＳ Ｐゴシック"/>
              </a:rPr>
              <a:t>Aplicações móveis</a:t>
            </a:r>
            <a:r>
              <a:rPr lang="pt-PT" noProof="0" dirty="0" smtClean="0">
                <a:ea typeface="ＭＳ Ｐゴシック"/>
              </a:rPr>
              <a:t>: </a:t>
            </a:r>
            <a:r>
              <a:rPr lang="pt-PT" noProof="0" dirty="0" err="1" smtClean="0">
                <a:ea typeface="ＭＳ Ｐゴシック"/>
              </a:rPr>
              <a:t>WebObs</a:t>
            </a:r>
            <a:r>
              <a:rPr lang="pt-PT" noProof="0" dirty="0" smtClean="0">
                <a:ea typeface="ＭＳ Ｐゴシック"/>
              </a:rPr>
              <a:t>, </a:t>
            </a:r>
            <a:r>
              <a:rPr lang="pt-PT" noProof="0" dirty="0" err="1" smtClean="0">
                <a:ea typeface="ＭＳ Ｐゴシック"/>
              </a:rPr>
              <a:t>ObsMap</a:t>
            </a:r>
            <a:r>
              <a:rPr lang="pt-PT" noProof="0" dirty="0" smtClean="0">
                <a:ea typeface="ＭＳ Ｐゴシック"/>
              </a:rPr>
              <a:t> (ligado a </a:t>
            </a:r>
            <a:r>
              <a:rPr lang="pt-PT" noProof="0" dirty="0" err="1" smtClean="0">
                <a:ea typeface="ＭＳ Ｐゴシック"/>
              </a:rPr>
              <a:t>observation.org</a:t>
            </a:r>
            <a:r>
              <a:rPr lang="pt-PT" noProof="0" dirty="0" smtClean="0">
                <a:ea typeface="ＭＳ Ｐゴシック"/>
              </a:rPr>
              <a:t>), </a:t>
            </a:r>
            <a:r>
              <a:rPr lang="pt-PT" noProof="0" dirty="0" err="1" smtClean="0">
                <a:ea typeface="ＭＳ Ｐゴシック"/>
              </a:rPr>
              <a:t>BirdLog</a:t>
            </a:r>
            <a:r>
              <a:rPr lang="pt-PT" noProof="0" dirty="0" smtClean="0">
                <a:ea typeface="ＭＳ Ｐゴシック"/>
              </a:rPr>
              <a:t>, </a:t>
            </a:r>
            <a:r>
              <a:rPr lang="pt-PT" noProof="0" dirty="0" err="1" smtClean="0">
                <a:ea typeface="ＭＳ Ｐゴシック"/>
              </a:rPr>
              <a:t>Gbird</a:t>
            </a:r>
            <a:r>
              <a:rPr lang="pt-PT" noProof="0" dirty="0" smtClean="0">
                <a:ea typeface="ＭＳ Ｐゴシック"/>
              </a:rPr>
              <a:t>, </a:t>
            </a:r>
            <a:r>
              <a:rPr lang="pt-PT" noProof="0" dirty="0" err="1" smtClean="0">
                <a:ea typeface="ＭＳ Ｐゴシック"/>
              </a:rPr>
              <a:t>Cybertracker</a:t>
            </a:r>
            <a:r>
              <a:rPr lang="pt-PT" noProof="0" dirty="0" smtClean="0">
                <a:ea typeface="ＭＳ Ｐゴシック"/>
              </a:rPr>
              <a:t> (sem ligação a </a:t>
            </a:r>
            <a:r>
              <a:rPr lang="pt-PT" noProof="0" dirty="0" err="1" smtClean="0">
                <a:ea typeface="ＭＳ Ｐゴシック"/>
              </a:rPr>
              <a:t>observation.org</a:t>
            </a:r>
            <a:r>
              <a:rPr lang="pt-PT" noProof="0" dirty="0" smtClean="0">
                <a:ea typeface="ＭＳ Ｐゴシック"/>
              </a:rPr>
              <a:t>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altLang="en-US" noProof="0" dirty="0" smtClean="0">
              <a:ea typeface="ＭＳ Ｐゴシック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noProof="0" dirty="0" smtClean="0">
                <a:ea typeface="ＭＳ Ｐゴシック" pitchFamily="34" charset="-128"/>
              </a:rPr>
              <a:t>F</a:t>
            </a:r>
            <a:r>
              <a:rPr lang="pt-PT" altLang="en-US" noProof="0" dirty="0" err="1" smtClean="0">
                <a:ea typeface="ＭＳ Ｐゴシック" pitchFamily="34" charset="-128"/>
              </a:rPr>
              <a:t>ormador</a:t>
            </a:r>
            <a:r>
              <a:rPr lang="pt-PT" altLang="en-US" noProof="0" dirty="0" smtClean="0">
                <a:ea typeface="ＭＳ Ｐゴシック" pitchFamily="34" charset="-128"/>
              </a:rPr>
              <a:t> pode convidar o grupo a discutir os</a:t>
            </a:r>
            <a:r>
              <a:rPr lang="pt-PT" altLang="en-US" baseline="0" noProof="0" dirty="0" smtClean="0">
                <a:ea typeface="ＭＳ Ｐゴシック" pitchFamily="34" charset="-128"/>
              </a:rPr>
              <a:t> prós e contras de cada </a:t>
            </a:r>
            <a:r>
              <a:rPr lang="pt-PT" altLang="en-US" noProof="0" dirty="0" smtClean="0">
                <a:ea typeface="ＭＳ Ｐゴシック" pitchFamily="34" charset="-128"/>
              </a:rPr>
              <a:t>ferramenta.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E30899-F81B-4749-8B51-0FE124C0E839}" type="slidenum">
              <a:rPr lang="fr-FR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635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O Formador apresentará os principais tipos de dados a serem registados no terreno</a:t>
            </a:r>
            <a:r>
              <a:rPr lang="pt-PT" baseline="0" noProof="0" dirty="0" smtClean="0"/>
              <a:t>.</a:t>
            </a:r>
            <a:endParaRPr lang="pt-PT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18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810905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noProof="0" dirty="0" smtClean="0"/>
              <a:t>É importante que os observadores registem toda a informação que é pedida para</a:t>
            </a:r>
            <a:r>
              <a:rPr lang="pt-PT" baseline="0" noProof="0" dirty="0" smtClean="0"/>
              <a:t> os objectivos internacionais.</a:t>
            </a:r>
          </a:p>
          <a:p>
            <a:r>
              <a:rPr lang="pt-PT" baseline="0" noProof="0" dirty="0" smtClean="0"/>
              <a:t>Esta informação é necessária para a análise dos dados.</a:t>
            </a:r>
          </a:p>
          <a:p>
            <a:r>
              <a:rPr lang="pt-PT" u="none" baseline="0" noProof="0" dirty="0" smtClean="0"/>
              <a:t> </a:t>
            </a:r>
          </a:p>
          <a:p>
            <a:r>
              <a:rPr lang="pt-PT" u="none" baseline="0" noProof="0" dirty="0" smtClean="0"/>
              <a:t>Inclui: 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Localização: importante sublinhar que é necessária informação mais detalhada para os novos sítios do que para aqueles que já tenham um protocolo definido;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Data e hora;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Cobertura da unidade de contagem (importante indicar se a contagem foi incompleta);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Condição hidrológica: normal, alagada, seca;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Condições de maré;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Condições meteorológicas: referir se afecta a realização do censo;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Perturbação: referir se afecta a realização do censo;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Meio de transporte;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Óptica: se foram usados binóculos ou telescópio;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Observadores;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Comentários sobre ameaças e </a:t>
            </a:r>
            <a:r>
              <a:rPr lang="pt-PT" u="none" baseline="0" noProof="0" dirty="0" err="1" smtClean="0"/>
              <a:t>acções</a:t>
            </a:r>
            <a:r>
              <a:rPr lang="pt-PT" u="none" baseline="0" noProof="0" dirty="0" smtClean="0"/>
              <a:t> de conservação;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Espécies (e subespécies, se conhecidas) – usar códigos de </a:t>
            </a:r>
            <a:r>
              <a:rPr lang="pt-PT" u="none" baseline="0" noProof="0" dirty="0" err="1" smtClean="0"/>
              <a:t>multiespécies</a:t>
            </a:r>
            <a:r>
              <a:rPr lang="pt-PT" u="none" baseline="0" noProof="0" dirty="0" smtClean="0"/>
              <a:t> só se for mesmo impossível identificar um grande número de aves;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Números contados (também por sexo e idade se possível) – importante monitorização de parâmetros demográficos;</a:t>
            </a:r>
          </a:p>
          <a:p>
            <a:pPr marL="171450" indent="-171450">
              <a:buFont typeface="Arial"/>
              <a:buChar char="•"/>
            </a:pPr>
            <a:r>
              <a:rPr lang="pt-PT" u="none" baseline="0" noProof="0" dirty="0" smtClean="0"/>
              <a:t>Método de contagem: i.e. </a:t>
            </a:r>
            <a:r>
              <a:rPr lang="en-US" u="none" baseline="0" noProof="0" dirty="0" smtClean="0"/>
              <a:t>C</a:t>
            </a:r>
            <a:r>
              <a:rPr lang="pt-PT" u="none" baseline="0" noProof="0" dirty="0" err="1" smtClean="0"/>
              <a:t>ontagens</a:t>
            </a:r>
            <a:r>
              <a:rPr lang="pt-PT" u="none" baseline="0" noProof="0" dirty="0" smtClean="0"/>
              <a:t> reais, estimativas ou extrapolação por amostragem.</a:t>
            </a:r>
          </a:p>
          <a:p>
            <a:pPr marL="171450" indent="-171450">
              <a:buFont typeface="Arial"/>
              <a:buChar char="•"/>
            </a:pPr>
            <a:endParaRPr lang="pt-PT" baseline="0" noProof="0" dirty="0" smtClean="0"/>
          </a:p>
          <a:p>
            <a:endParaRPr lang="pt-PT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19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37592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pt-PT" altLang="fr-FR" dirty="0" smtClean="0"/>
              <a:t>A totalidade desta publicação (texto/fotografias/ilustrações) está coberta por uma licença </a:t>
            </a:r>
            <a:r>
              <a:rPr lang="pt-PT" altLang="fr-FR" i="1" dirty="0" smtClean="0"/>
              <a:t>Creative Commons CC BY-NC-SA</a:t>
            </a:r>
            <a:r>
              <a:rPr lang="pt-PT" altLang="fr-FR" dirty="0" smtClean="0"/>
              <a:t>. Os utilizadores são autorizados a reproduzir, adaptar, distribuir e divulgar a publicação para fins não comerciais, citando o nome dos autores e difundindo os produtos provenientes desta publicação sob uma licença idêntica ou semelhante a esta</a:t>
            </a:r>
            <a:r>
              <a:rPr lang="fr-FR" altLang="fr-FR" dirty="0" smtClean="0"/>
              <a:t>.</a:t>
            </a:r>
          </a:p>
          <a:p>
            <a:pPr algn="just">
              <a:buFontTx/>
              <a:buNone/>
            </a:pPr>
            <a:endParaRPr lang="en-GB" altLang="en-US" noProof="0" dirty="0" smtClean="0">
              <a:ea typeface="ＭＳ Ｐゴシック" pitchFamily="34" charset="-128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588A88-5A68-4BA2-8BEF-4A3F14B2D26D}" type="slidenum">
              <a:rPr lang="fr-FR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2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noProof="0" dirty="0" smtClean="0"/>
              <a:t>O Formador deve apresentar informação detalhada (e pode adicionar novos diapositivos de acordo com o nível de detalhe necessário</a:t>
            </a:r>
            <a:r>
              <a:rPr lang="pt-PT" u="none" baseline="0" noProof="0" dirty="0" smtClean="0"/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20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37592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noProof="0" dirty="0" smtClean="0">
                <a:ea typeface="ＭＳ Ｐゴシック" pitchFamily="34" charset="-128"/>
              </a:rPr>
              <a:t>F</a:t>
            </a:r>
            <a:r>
              <a:rPr lang="pt-PT" altLang="en-US" noProof="0" dirty="0" err="1" smtClean="0">
                <a:ea typeface="ＭＳ Ｐゴシック" pitchFamily="34" charset="-128"/>
              </a:rPr>
              <a:t>ormador</a:t>
            </a:r>
            <a:r>
              <a:rPr lang="pt-PT" altLang="en-US" noProof="0" dirty="0" smtClean="0">
                <a:ea typeface="ＭＳ Ｐゴシック" pitchFamily="34" charset="-128"/>
              </a:rPr>
              <a:t> apresentará o próximo passo no processo:</a:t>
            </a:r>
            <a:r>
              <a:rPr lang="pt-PT" altLang="en-US" baseline="0" noProof="0" dirty="0" smtClean="0">
                <a:ea typeface="ＭＳ Ｐゴシック" pitchFamily="34" charset="-128"/>
              </a:rPr>
              <a:t> a submissão de dados dos observadores ao Coordenador nacional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r>
              <a:rPr lang="pt-PT" altLang="en-US" noProof="0" dirty="0" smtClean="0">
                <a:ea typeface="ＭＳ Ｐゴシック" pitchFamily="34" charset="-128"/>
              </a:rPr>
              <a:t>Geralmente, isso é feito em formulários em papel ou em Word ou Excel. 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r>
              <a:rPr lang="pt-PT" altLang="en-US" noProof="0" dirty="0" smtClean="0">
                <a:ea typeface="ＭＳ Ｐゴシック" pitchFamily="34" charset="-128"/>
              </a:rPr>
              <a:t>Mais recentemente, um número crescente de países têm usado formulários online, em especial nos países da Europa ocidental e na África do Sul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. </a:t>
            </a:r>
          </a:p>
          <a:p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No entanto, isso pode tornar-se dispendioso e por isso a </a:t>
            </a:r>
            <a:r>
              <a:rPr lang="pt-PT" altLang="en-US" u="none" noProof="0" dirty="0" err="1" smtClean="0">
                <a:solidFill>
                  <a:schemeClr val="tx1"/>
                </a:solidFill>
                <a:ea typeface="ＭＳ Ｐゴシック" pitchFamily="34" charset="-128"/>
              </a:rPr>
              <a:t>Wetlands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solidFill>
                  <a:schemeClr val="tx1"/>
                </a:solidFill>
                <a:ea typeface="ＭＳ Ｐゴシック" pitchFamily="34" charset="-128"/>
              </a:rPr>
              <a:t>International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 tem colaborado com o </a:t>
            </a:r>
            <a:r>
              <a:rPr lang="pt-PT" altLang="en-US" u="none" noProof="0" dirty="0" err="1" smtClean="0">
                <a:solidFill>
                  <a:schemeClr val="tx1"/>
                </a:solidFill>
                <a:ea typeface="ＭＳ Ｐゴシック" pitchFamily="34" charset="-128"/>
              </a:rPr>
              <a:t>Nature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solidFill>
                  <a:schemeClr val="tx1"/>
                </a:solidFill>
                <a:ea typeface="ＭＳ Ｐゴシック" pitchFamily="34" charset="-128"/>
              </a:rPr>
              <a:t>Information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 Foundation para adaptar o sistema</a:t>
            </a:r>
            <a:r>
              <a:rPr lang="pt-PT" altLang="en-US" u="none" baseline="0" noProof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solidFill>
                  <a:schemeClr val="tx1"/>
                </a:solidFill>
                <a:ea typeface="ＭＳ Ｐゴシック" pitchFamily="34" charset="-128"/>
              </a:rPr>
              <a:t>Observado.org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 às necessidades do IWC. </a:t>
            </a:r>
          </a:p>
          <a:p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Existe</a:t>
            </a:r>
            <a:r>
              <a:rPr lang="pt-PT" altLang="en-US" u="none" baseline="0" noProof="0" dirty="0" smtClean="0">
                <a:solidFill>
                  <a:schemeClr val="tx1"/>
                </a:solidFill>
                <a:ea typeface="ＭＳ Ｐゴシック" pitchFamily="34" charset="-128"/>
              </a:rPr>
              <a:t> um formulário especial de entrada de dados 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IWC que segue a estrutura</a:t>
            </a:r>
            <a:r>
              <a:rPr lang="pt-PT" altLang="en-US" u="none" baseline="0" noProof="0" dirty="0" smtClean="0">
                <a:solidFill>
                  <a:schemeClr val="tx1"/>
                </a:solidFill>
                <a:ea typeface="ＭＳ Ｐゴシック" pitchFamily="34" charset="-128"/>
              </a:rPr>
              <a:t> do formulário em papel</a:t>
            </a:r>
            <a:r>
              <a:rPr lang="pt-PT" altLang="en-US" u="none" noProof="0" dirty="0" smtClean="0">
                <a:solidFill>
                  <a:schemeClr val="tx1"/>
                </a:solidFill>
                <a:ea typeface="ＭＳ Ｐゴシック" pitchFamily="34" charset="-128"/>
              </a:rPr>
              <a:t>. 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r>
              <a:rPr lang="pt-PT" altLang="en-US" noProof="0" dirty="0" smtClean="0">
                <a:ea typeface="ＭＳ Ｐゴシック" pitchFamily="34" charset="-128"/>
              </a:rPr>
              <a:t>Podem ser encontrados documentos</a:t>
            </a:r>
            <a:r>
              <a:rPr lang="pt-PT" altLang="en-US" baseline="0" noProof="0" dirty="0" smtClean="0">
                <a:ea typeface="ＭＳ Ｐゴシック" pitchFamily="34" charset="-128"/>
              </a:rPr>
              <a:t> sobre como configurar um sistema </a:t>
            </a:r>
            <a:r>
              <a:rPr lang="pt-PT" altLang="en-US" noProof="0" dirty="0" err="1" smtClean="0">
                <a:ea typeface="ＭＳ Ｐゴシック" pitchFamily="34" charset="-128"/>
              </a:rPr>
              <a:t>Observation.org</a:t>
            </a:r>
            <a:r>
              <a:rPr lang="pt-PT" altLang="en-US" noProof="0" dirty="0" smtClean="0">
                <a:ea typeface="ＭＳ Ｐゴシック" pitchFamily="34" charset="-128"/>
              </a:rPr>
              <a:t> para contagens IWC em: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3"/>
              </a:rPr>
              <a:t>http://www.wetlands.org/LinkClick.aspx?fileticket=M6dC6-bcPcA%3d&amp;tabid=2791&amp;portalid=0&amp;mid=11794</a:t>
            </a:r>
            <a:r>
              <a:rPr lang="pt-PT" altLang="en-US" noProof="0" dirty="0" smtClean="0">
                <a:ea typeface="ＭＳ Ｐゴシック" pitchFamily="34" charset="-128"/>
              </a:rPr>
              <a:t> em inglês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4"/>
              </a:rPr>
              <a:t>http://www.wetlands.org/LinkClick.aspx?fileticket=UM90eb_L9Eo%3d&amp;tabid=2791&amp;portalid=0&amp;mid=14070</a:t>
            </a:r>
            <a:r>
              <a:rPr lang="pt-PT" altLang="en-US" noProof="0" dirty="0" smtClean="0">
                <a:ea typeface="ＭＳ Ｐゴシック" pitchFamily="34" charset="-128"/>
              </a:rPr>
              <a:t> em francês</a:t>
            </a:r>
          </a:p>
          <a:p>
            <a:r>
              <a:rPr lang="pt-PT" altLang="en-US" noProof="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08DF1B-BFC2-4E07-8CC7-4C3FE63ED0DE}" type="slidenum">
              <a:rPr lang="fr-FR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893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noProof="0" dirty="0" smtClean="0">
                <a:ea typeface="ＭＳ Ｐゴシック" pitchFamily="34" charset="-128"/>
              </a:rPr>
              <a:t>F</a:t>
            </a:r>
            <a:r>
              <a:rPr lang="pt-PT" altLang="en-US" noProof="0" dirty="0" err="1" smtClean="0">
                <a:ea typeface="ＭＳ Ｐゴシック" pitchFamily="34" charset="-128"/>
              </a:rPr>
              <a:t>ormador</a:t>
            </a:r>
            <a:r>
              <a:rPr lang="pt-PT" altLang="en-US" noProof="0" dirty="0" smtClean="0">
                <a:ea typeface="ＭＳ Ｐゴシック" pitchFamily="34" charset="-128"/>
              </a:rPr>
              <a:t> explicará as vantagens e as desvantagens em usar um sistema online.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r>
              <a:rPr lang="pt-PT" altLang="en-US" noProof="0" dirty="0" smtClean="0">
                <a:ea typeface="ＭＳ Ｐゴシック" pitchFamily="34" charset="-128"/>
              </a:rPr>
              <a:t>No entanto, isto não será possível em países sem rede internet boa e com</a:t>
            </a:r>
            <a:r>
              <a:rPr lang="pt-PT" altLang="en-US" baseline="0" noProof="0" dirty="0" smtClean="0">
                <a:ea typeface="ＭＳ Ｐゴシック" pitchFamily="34" charset="-128"/>
              </a:rPr>
              <a:t> boa cobertura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r>
              <a:rPr lang="pt-PT" altLang="en-US" noProof="0" dirty="0" smtClean="0">
                <a:ea typeface="ＭＳ Ｐゴシック" pitchFamily="34" charset="-128"/>
              </a:rPr>
              <a:t>De qualquer</a:t>
            </a:r>
            <a:r>
              <a:rPr lang="pt-PT" altLang="en-US" baseline="0" noProof="0" dirty="0" smtClean="0">
                <a:ea typeface="ＭＳ Ｐゴシック" pitchFamily="34" charset="-128"/>
              </a:rPr>
              <a:t> forma, o acesso</a:t>
            </a:r>
            <a:r>
              <a:rPr lang="pt-PT" altLang="en-US" noProof="0" dirty="0" smtClean="0">
                <a:ea typeface="ＭＳ Ｐゴシック" pitchFamily="34" charset="-128"/>
              </a:rPr>
              <a:t> Internet tem crescido</a:t>
            </a:r>
            <a:r>
              <a:rPr lang="pt-PT" altLang="en-US" baseline="0" noProof="0" dirty="0" smtClean="0">
                <a:ea typeface="ＭＳ Ｐゴシック" pitchFamily="34" charset="-128"/>
              </a:rPr>
              <a:t> rapidamente e valerá sempre a pena mencionar esta possibilidade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5A596D-670D-48CD-8CD3-FDB03DD73E6C}" type="slidenum">
              <a:rPr lang="fr-FR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54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 Formador explicará que um dos papéis principais</a:t>
            </a:r>
            <a:r>
              <a:rPr lang="pt-PT" altLang="en-US" baseline="0" noProof="0" dirty="0" smtClean="0">
                <a:ea typeface="ＭＳ Ｐゴシック" pitchFamily="34" charset="-128"/>
              </a:rPr>
              <a:t> do Coordenador é a produção e publicação de relatórios nacionais, que </a:t>
            </a:r>
            <a:r>
              <a:rPr lang="pt-PT" altLang="en-US" baseline="0" noProof="0" dirty="0" err="1" smtClean="0">
                <a:ea typeface="ＭＳ Ｐゴシック" pitchFamily="34" charset="-128"/>
              </a:rPr>
              <a:t>dêem</a:t>
            </a:r>
            <a:r>
              <a:rPr lang="pt-PT" altLang="en-US" baseline="0" noProof="0" dirty="0" smtClean="0">
                <a:ea typeface="ＭＳ Ｐゴシック" pitchFamily="34" charset="-128"/>
              </a:rPr>
              <a:t> um retorno da informação à rede de observadores e aos decisores responsáveis pela conservação e gestão sustentável das aves aquáticas e dos seus habitats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Este exemplo é do esquema </a:t>
            </a:r>
            <a:r>
              <a:rPr lang="pt-PT" altLang="en-US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err="1" smtClean="0">
                <a:ea typeface="ＭＳ Ｐゴシック" pitchFamily="34" charset="-128"/>
              </a:rPr>
              <a:t>Birds</a:t>
            </a:r>
            <a:r>
              <a:rPr lang="pt-PT" altLang="en-US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err="1" smtClean="0">
                <a:ea typeface="ＭＳ Ｐゴシック" pitchFamily="34" charset="-128"/>
              </a:rPr>
              <a:t>Survey</a:t>
            </a:r>
            <a:r>
              <a:rPr lang="pt-PT" altLang="en-US" noProof="0" dirty="0" smtClean="0">
                <a:ea typeface="ＭＳ Ｐゴシック" pitchFamily="34" charset="-128"/>
              </a:rPr>
              <a:t> (</a:t>
            </a:r>
            <a:r>
              <a:rPr lang="pt-PT" altLang="en-US" noProof="0" dirty="0" err="1" smtClean="0">
                <a:ea typeface="ＭＳ Ｐゴシック" pitchFamily="34" charset="-128"/>
              </a:rPr>
              <a:t>WeBS</a:t>
            </a:r>
            <a:r>
              <a:rPr lang="pt-PT" altLang="en-US" noProof="0" dirty="0" smtClean="0">
                <a:ea typeface="ＭＳ Ｐゴシック" pitchFamily="34" charset="-128"/>
              </a:rPr>
              <a:t>) do Reino Unido para ilustrar o potencial destes relatórios. Os relatórios podem mostrar as tendências de certas espécies, mas também destacar sítios (células vermelhas ou amarelas) onde as espécies estejam abaixo dos objectivos. 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Estão disponíveis exemplos de relatórios nacionais</a:t>
            </a:r>
            <a:r>
              <a:rPr lang="pt-PT" altLang="en-US" baseline="0" noProof="0" dirty="0" smtClean="0">
                <a:ea typeface="ＭＳ Ｐゴシック" pitchFamily="34" charset="-128"/>
              </a:rPr>
              <a:t> em</a:t>
            </a:r>
            <a:r>
              <a:rPr lang="pt-PT" altLang="en-US" noProof="0" dirty="0" smtClean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  <a:hlinkClick r:id="rId3"/>
              </a:rPr>
              <a:t>http://www.wetlands.org/OurWork/Biodiversity/WaterbirdForums/tabid/2582/afv/topicsview/aff/93/Default.aspx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Um outro papel importante dos coordenadores nacionais é a submissão dos dados à </a:t>
            </a:r>
            <a:r>
              <a:rPr lang="pt-PT" altLang="en-US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err="1" smtClean="0">
                <a:ea typeface="ＭＳ Ｐゴシック" pitchFamily="34" charset="-128"/>
              </a:rPr>
              <a:t>International</a:t>
            </a:r>
            <a:r>
              <a:rPr lang="pt-PT" altLang="en-US" noProof="0" dirty="0" smtClean="0">
                <a:ea typeface="ＭＳ Ｐゴシック" pitchFamily="34" charset="-128"/>
              </a:rPr>
              <a:t> para permitir a sua análise a nível internacional. A </a:t>
            </a:r>
            <a:r>
              <a:rPr lang="pt-PT" altLang="en-US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err="1" smtClean="0">
                <a:ea typeface="ＭＳ Ｐゴシック" pitchFamily="34" charset="-128"/>
              </a:rPr>
              <a:t>International</a:t>
            </a:r>
            <a:r>
              <a:rPr lang="pt-PT" altLang="en-US" noProof="0" dirty="0" smtClean="0">
                <a:ea typeface="ＭＳ Ｐゴシック" pitchFamily="34" charset="-128"/>
              </a:rPr>
              <a:t> e a SOVON desenvolveram a base de dados IWC Online onde os coordenadores podem carregar os seus dados através de um ficheiro Excel. Podem ainda </a:t>
            </a:r>
            <a:r>
              <a:rPr lang="pt-PT" altLang="en-US" noProof="0" dirty="0" err="1" smtClean="0">
                <a:ea typeface="ＭＳ Ｐゴシック" pitchFamily="34" charset="-128"/>
              </a:rPr>
              <a:t>actualizar</a:t>
            </a:r>
            <a:r>
              <a:rPr lang="pt-PT" altLang="en-US" noProof="0" dirty="0" smtClean="0">
                <a:ea typeface="ＭＳ Ｐゴシック" pitchFamily="34" charset="-128"/>
              </a:rPr>
              <a:t>, corrigir ou imprimir os seus próprios dados, ou partilhá-los com países vizinhos. </a:t>
            </a: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 Formulário IWC pode ser descarregado em</a:t>
            </a:r>
          </a:p>
          <a:p>
            <a:pPr>
              <a:lnSpc>
                <a:spcPct val="90000"/>
              </a:lnSpc>
            </a:pPr>
            <a:r>
              <a:rPr lang="en-US" altLang="en-US" noProof="0" dirty="0" smtClean="0">
                <a:ea typeface="ＭＳ Ｐゴシック" pitchFamily="34" charset="-128"/>
              </a:rPr>
              <a:t>I</a:t>
            </a:r>
            <a:r>
              <a:rPr lang="pt-PT" altLang="en-US" noProof="0" dirty="0" err="1" smtClean="0">
                <a:ea typeface="ＭＳ Ｐゴシック" pitchFamily="34" charset="-128"/>
              </a:rPr>
              <a:t>nglês</a:t>
            </a:r>
            <a:r>
              <a:rPr lang="pt-PT" altLang="en-US" noProof="0" dirty="0" smtClean="0">
                <a:ea typeface="ＭＳ Ｐゴシック" pitchFamily="34" charset="-128"/>
              </a:rPr>
              <a:t> em: </a:t>
            </a:r>
            <a:r>
              <a:rPr lang="pt-PT" altLang="en-US" noProof="0" dirty="0" smtClean="0">
                <a:ea typeface="ＭＳ Ｐゴシック" pitchFamily="34" charset="-128"/>
                <a:hlinkClick r:id="rId4"/>
              </a:rPr>
              <a:t>http://www.wetlands.org/LinkClick.aspx?fileticket=D6bnaKIiDyQ%3d&amp;tabid=2791&amp;portalid=0&amp;mid=11794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Francês em: </a:t>
            </a:r>
            <a:r>
              <a:rPr lang="pt-PT" altLang="en-US" noProof="0" dirty="0" smtClean="0">
                <a:ea typeface="ＭＳ Ｐゴシック" pitchFamily="34" charset="-128"/>
                <a:hlinkClick r:id="rId5"/>
              </a:rPr>
              <a:t>http://www.wetlands.org/LinkClick.aspx?fileticket=L1_tu4-icQM%3d&amp;tabid=2791&amp;portalid=0&amp;mid=14070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</a:rPr>
              <a:t>O manual da Base de Dados IWC Online está disponível em inglês em: </a:t>
            </a:r>
          </a:p>
          <a:p>
            <a:pPr>
              <a:lnSpc>
                <a:spcPct val="90000"/>
              </a:lnSpc>
            </a:pPr>
            <a:r>
              <a:rPr lang="pt-PT" altLang="en-US" noProof="0" dirty="0" smtClean="0">
                <a:ea typeface="ＭＳ Ｐゴシック" pitchFamily="34" charset="-128"/>
                <a:hlinkClick r:id="rId6"/>
              </a:rPr>
              <a:t>http://www.wetlands.org/LinkClick.aspx?fileticket=tvrJOptSvGA%3d&amp;tabid=2791&amp;portalid=0&amp;mid=11794</a:t>
            </a: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24FA5EE-BBCE-4097-9D26-2671F4798DFA}" type="slidenum">
              <a:rPr lang="fr-FR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262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en-US" noProof="0" dirty="0" smtClean="0">
                <a:ea typeface="ＭＳ Ｐゴシック" pitchFamily="34" charset="-128"/>
              </a:rPr>
              <a:t>Este diapositivo mostra como a estrutura de dados do Formulário IWC </a:t>
            </a:r>
            <a:r>
              <a:rPr lang="pt-PT" altLang="en-US" u="none" noProof="0" dirty="0" smtClean="0">
                <a:ea typeface="ＭＳ Ｐゴシック" pitchFamily="34" charset="-128"/>
              </a:rPr>
              <a:t>(i.e. dados novos inseridos no formulário ou dados antigos descarregados do IWC Online ou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Observado.org</a:t>
            </a:r>
            <a:r>
              <a:rPr lang="pt-PT" altLang="en-US" u="none" noProof="0" dirty="0" smtClean="0">
                <a:ea typeface="ＭＳ Ｐゴシック" pitchFamily="34" charset="-128"/>
              </a:rPr>
              <a:t>) podem ser facilmente usados para criar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tabelas e gráficos, por exemplo para os relatórios nacionais</a:t>
            </a:r>
            <a:r>
              <a:rPr lang="pt-PT" altLang="en-US" u="none" noProof="0" dirty="0" smtClean="0">
                <a:ea typeface="ＭＳ Ｐゴシック" pitchFamily="34" charset="-128"/>
              </a:rPr>
              <a:t>. Mostra, portanto,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comoo</a:t>
            </a:r>
            <a:r>
              <a:rPr lang="pt-PT" altLang="en-US" u="none" noProof="0" dirty="0" smtClean="0">
                <a:ea typeface="ＭＳ Ｐゴシック" pitchFamily="34" charset="-128"/>
              </a:rPr>
              <a:t> formato vale a pena ser usado pelos Coordenadores nacionais. </a:t>
            </a: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A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u="none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International</a:t>
            </a:r>
            <a:r>
              <a:rPr lang="pt-PT" altLang="en-US" u="none" noProof="0" dirty="0" smtClean="0">
                <a:ea typeface="ＭＳ Ｐゴシック" pitchFamily="34" charset="-128"/>
              </a:rPr>
              <a:t> está a desenvolver um formulário de contagens em Excel que converte automaticamente os dados de contagens e facilita o processo aos Coordenadores nacionais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r>
              <a:rPr lang="pt-PT" altLang="en-US" noProof="0" dirty="0" smtClean="0">
                <a:ea typeface="ＭＳ Ｐゴシック" pitchFamily="34" charset="-128"/>
              </a:rPr>
              <a:t>Está disponível um manual a explicar o processo em : 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3"/>
              </a:rPr>
              <a:t>http://www.wetlands.org/LinkClick.aspx?fileticket=c6ceX4aEWdc%3d&amp;tabid=2791&amp;portalid=0&amp;mid=11794</a:t>
            </a:r>
            <a:r>
              <a:rPr lang="pt-PT" altLang="en-US" noProof="0" dirty="0" smtClean="0">
                <a:ea typeface="ＭＳ Ｐゴシック" pitchFamily="34" charset="-128"/>
              </a:rPr>
              <a:t> (inglês) </a:t>
            </a:r>
          </a:p>
          <a:p>
            <a:r>
              <a:rPr lang="pt-PT" altLang="en-US" noProof="0" dirty="0" smtClean="0">
                <a:ea typeface="ＭＳ Ｐゴシック" pitchFamily="34" charset="-128"/>
                <a:hlinkClick r:id="rId4"/>
              </a:rPr>
              <a:t>http://www.wetlands.org/LinkClick.aspx?fileticket=2KqNDnH3m3o%3d&amp;tabid=2791&amp;portalid=0&amp;mid=14070</a:t>
            </a:r>
            <a:r>
              <a:rPr lang="pt-PT" altLang="en-US" noProof="0" dirty="0" smtClean="0">
                <a:ea typeface="ＭＳ Ｐゴシック" pitchFamily="34" charset="-128"/>
              </a:rPr>
              <a:t> (francês)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r>
              <a:rPr lang="pt-PT" altLang="en-US" noProof="0" dirty="0" smtClean="0">
                <a:ea typeface="ＭＳ Ｐゴシック" pitchFamily="34" charset="-128"/>
              </a:rPr>
              <a:t>Idealmente, o formador e o Coordenador nacional devem produzir um extracto dos dados disponíveis no formulário a partir da base de dados IWC Online e demonstrá-lo em </a:t>
            </a:r>
            <a:r>
              <a:rPr lang="pt-PT" altLang="en-US" noProof="0" dirty="0" err="1" smtClean="0">
                <a:ea typeface="ＭＳ Ｐゴシック" pitchFamily="34" charset="-128"/>
              </a:rPr>
              <a:t>directo</a:t>
            </a:r>
            <a:r>
              <a:rPr lang="pt-PT" altLang="en-US" noProof="0" dirty="0" smtClean="0">
                <a:ea typeface="ＭＳ Ｐゴシック" pitchFamily="34" charset="-128"/>
              </a:rPr>
              <a:t> na formação.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DE6772-EA61-4C48-92AE-4425800C30BB}" type="slidenum">
              <a:rPr lang="fr-FR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968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pt-PT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noProof="0" dirty="0" smtClean="0">
                <a:ea typeface="ＭＳ Ｐゴシック" pitchFamily="34" charset="-128"/>
              </a:rPr>
              <a:t>F</a:t>
            </a:r>
            <a:r>
              <a:rPr lang="pt-PT" altLang="en-US" noProof="0" dirty="0" err="1" smtClean="0">
                <a:ea typeface="ＭＳ Ｐゴシック" pitchFamily="34" charset="-128"/>
              </a:rPr>
              <a:t>ormador</a:t>
            </a:r>
            <a:r>
              <a:rPr lang="pt-PT" altLang="en-US" noProof="0" dirty="0" smtClean="0">
                <a:ea typeface="ＭＳ Ｐゴシック" pitchFamily="34" charset="-128"/>
              </a:rPr>
              <a:t> deve começar por perguntar aos formandos os objectivos das contagens internacionais tal como no </a:t>
            </a:r>
            <a:r>
              <a:rPr lang="pt-PT" altLang="en-US" b="1" u="none" noProof="0" dirty="0" smtClean="0">
                <a:ea typeface="ＭＳ Ｐゴシック" pitchFamily="34" charset="-128"/>
              </a:rPr>
              <a:t>Módulo 4 </a:t>
            </a:r>
            <a:r>
              <a:rPr lang="pt-PT" altLang="en-US" u="none" noProof="0" dirty="0" smtClean="0">
                <a:ea typeface="ＭＳ Ｐゴシック" pitchFamily="34" charset="-128"/>
              </a:rPr>
              <a:t>ou referido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em </a:t>
            </a:r>
            <a:r>
              <a:rPr lang="pt-PT" altLang="en-US" u="none" noProof="0" dirty="0" smtClean="0">
                <a:ea typeface="ＭＳ Ｐゴシック" pitchFamily="34" charset="-128"/>
              </a:rPr>
              <a:t>“Para que servem os Censos? Os principais factores” ficha S4.1.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No lado esquerdo apresentam-se exemplos de publicações tradicionais, em papel. No entanto, a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u="none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International</a:t>
            </a:r>
            <a:r>
              <a:rPr lang="pt-PT" altLang="en-US" u="none" noProof="0" dirty="0" smtClean="0">
                <a:ea typeface="ＭＳ Ｐゴシック" pitchFamily="34" charset="-128"/>
              </a:rPr>
              <a:t> tem alterado a forma de divulgar os resultados,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agora </a:t>
            </a:r>
            <a:r>
              <a:rPr lang="pt-PT" altLang="en-US" u="none" baseline="0" noProof="0" dirty="0" err="1" smtClean="0">
                <a:ea typeface="ＭＳ Ｐゴシック" pitchFamily="34" charset="-128"/>
              </a:rPr>
              <a:t>onine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, para atingir uma maior audiência e acelerar o processo de retorno da informação, o que é um factor interessante por os dados serem usados na gestão de espécies e sítios</a:t>
            </a:r>
            <a:r>
              <a:rPr lang="pt-PT" altLang="en-US" u="none" noProof="0" dirty="0" smtClean="0">
                <a:ea typeface="ＭＳ Ｐゴシック" pitchFamily="34" charset="-128"/>
              </a:rPr>
              <a:t>. 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Existe um relatório anual total, que é publicado todos os anos: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a última edição pode ser sempre encontrada no website do Censo Afro-Eurasiático de Aves Aquáticas, na secção “Output”</a:t>
            </a:r>
            <a:r>
              <a:rPr lang="pt-PT" altLang="en-US" u="none" noProof="0" dirty="0" smtClean="0">
                <a:ea typeface="ＭＳ Ｐゴシック" pitchFamily="34" charset="-128"/>
              </a:rPr>
              <a:t>: (</a:t>
            </a:r>
            <a:r>
              <a:rPr lang="pt-PT" altLang="en-US" u="none" noProof="0" dirty="0" smtClean="0">
                <a:ea typeface="ＭＳ Ｐゴシック" pitchFamily="34" charset="-128"/>
                <a:hlinkClick r:id="rId3"/>
              </a:rPr>
              <a:t>http://www.wetlands.org/AfricanEurasianWaterbirdCensus/Outputs/tabid/3044/Default.aspx</a:t>
            </a:r>
            <a:r>
              <a:rPr lang="pt-PT" altLang="en-US" u="none" noProof="0" dirty="0" smtClean="0">
                <a:ea typeface="ＭＳ Ｐゴシック" pitchFamily="34" charset="-128"/>
              </a:rPr>
              <a:t>)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A </a:t>
            </a:r>
            <a:r>
              <a:rPr lang="pt-PT" altLang="en-US" i="1" u="none" noProof="0" dirty="0" err="1" smtClean="0">
                <a:ea typeface="ＭＳ Ｐゴシック" pitchFamily="34" charset="-128"/>
              </a:rPr>
              <a:t>Critical</a:t>
            </a:r>
            <a:r>
              <a:rPr lang="pt-PT" altLang="en-US" i="1" u="none" noProof="0" dirty="0" smtClean="0">
                <a:ea typeface="ＭＳ Ｐゴシック" pitchFamily="34" charset="-128"/>
              </a:rPr>
              <a:t> Site Network </a:t>
            </a:r>
            <a:r>
              <a:rPr lang="pt-PT" altLang="en-US" i="1" u="none" noProof="0" dirty="0" err="1" smtClean="0">
                <a:ea typeface="ＭＳ Ｐゴシック" pitchFamily="34" charset="-128"/>
              </a:rPr>
              <a:t>Tool</a:t>
            </a:r>
            <a:r>
              <a:rPr lang="pt-PT" altLang="en-US" i="1" u="none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smtClean="0">
                <a:ea typeface="ＭＳ Ｐゴシック" pitchFamily="34" charset="-128"/>
              </a:rPr>
              <a:t>facilita o acesso a informação sobre aves aquáticas e os seus sítios principais (</a:t>
            </a:r>
            <a:r>
              <a:rPr lang="pt-PT" altLang="en-US" u="none" noProof="0" dirty="0" smtClean="0">
                <a:ea typeface="ＭＳ Ｐゴシック" pitchFamily="34" charset="-128"/>
                <a:hlinkClick r:id="rId4"/>
              </a:rPr>
              <a:t>http://dev.unep-wcmc.org/csn/default.html#state=info</a:t>
            </a:r>
            <a:r>
              <a:rPr lang="pt-PT" altLang="en-US" u="none" noProof="0" dirty="0" smtClean="0">
                <a:ea typeface="ＭＳ Ｐゴシック" pitchFamily="34" charset="-128"/>
              </a:rPr>
              <a:t>). É uma ferramenta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bstante</a:t>
            </a:r>
            <a:r>
              <a:rPr lang="pt-PT" altLang="en-US" u="none" noProof="0" dirty="0" smtClean="0">
                <a:ea typeface="ＭＳ Ｐゴシック" pitchFamily="34" charset="-128"/>
              </a:rPr>
              <a:t> versátil e vale a pena ler o manual do utilizador, que pode ser descarregado a partir da página “</a:t>
            </a:r>
            <a:r>
              <a:rPr lang="pt-PT" altLang="en-US" u="none" noProof="0" dirty="0" err="1" smtClean="0">
                <a:ea typeface="ＭＳ Ｐゴシック" pitchFamily="34" charset="-128"/>
              </a:rPr>
              <a:t>Help</a:t>
            </a:r>
            <a:r>
              <a:rPr lang="pt-PT" altLang="en-US" u="none" noProof="0" dirty="0" smtClean="0">
                <a:ea typeface="ＭＳ Ｐゴシック" pitchFamily="34" charset="-128"/>
              </a:rPr>
              <a:t>”. 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A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Wetlands</a:t>
            </a:r>
            <a:r>
              <a:rPr lang="pt-PT" altLang="en-US" u="none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International</a:t>
            </a:r>
            <a:r>
              <a:rPr lang="pt-PT" altLang="en-US" u="none" noProof="0" dirty="0" smtClean="0">
                <a:ea typeface="ＭＳ Ｐゴシック" pitchFamily="34" charset="-128"/>
              </a:rPr>
              <a:t> produz ainda análises de tendências populacionais a cada 3 anos, que são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usados nos Relatórios do Estado de Conservação  para apresentação nas Reunião das Partes do Acordo de Conservação das Aves Aquáticas Migradoras </a:t>
            </a:r>
            <a:r>
              <a:rPr lang="pt-PT" altLang="en-US" u="none" baseline="0" noProof="0" dirty="0" err="1" smtClean="0">
                <a:ea typeface="ＭＳ Ｐゴシック" pitchFamily="34" charset="-128"/>
              </a:rPr>
              <a:t>Afroeurasiáticas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smtClean="0">
                <a:ea typeface="ＭＳ Ｐゴシック" pitchFamily="34" charset="-128"/>
              </a:rPr>
              <a:t>(AEWA) e que serve de base para a gestão das populações de aves aquáticas (i.e. </a:t>
            </a:r>
            <a:r>
              <a:rPr lang="en-US" altLang="en-US" u="none" noProof="0" dirty="0" smtClean="0">
                <a:ea typeface="ＭＳ Ｐゴシック" pitchFamily="34" charset="-128"/>
              </a:rPr>
              <a:t>P</a:t>
            </a:r>
            <a:r>
              <a:rPr lang="pt-PT" altLang="en-US" u="none" noProof="0" dirty="0" smtClean="0">
                <a:ea typeface="ＭＳ Ｐゴシック" pitchFamily="34" charset="-128"/>
              </a:rPr>
              <a:t>ara saber se precisam de uma </a:t>
            </a:r>
            <a:r>
              <a:rPr lang="pt-PT" altLang="en-US" u="none" noProof="0" dirty="0" err="1" smtClean="0">
                <a:ea typeface="ＭＳ Ｐゴシック" pitchFamily="34" charset="-128"/>
              </a:rPr>
              <a:t>protecção</a:t>
            </a:r>
            <a:r>
              <a:rPr lang="pt-PT" altLang="en-US" u="none" noProof="0" dirty="0" smtClean="0">
                <a:ea typeface="ＭＳ Ｐゴシック" pitchFamily="34" charset="-128"/>
              </a:rPr>
              <a:t> mais rigorosa ou se a sua exploração pode ser menos restritiva). Os resultados dessas análises de tendências estão acessíveis na secção “Output” do website do Censo Internacional de Aves Aquáticas : (</a:t>
            </a:r>
            <a:r>
              <a:rPr lang="pt-PT" altLang="en-US" u="none" noProof="0" dirty="0" smtClean="0">
                <a:ea typeface="ＭＳ Ｐゴシック" pitchFamily="34" charset="-128"/>
                <a:hlinkClick r:id="rId3"/>
              </a:rPr>
              <a:t>http://www.wetlands.org/AfricanEurasianWaterbirdCensus/Outputs/tabid/3044/Default.aspx</a:t>
            </a:r>
            <a:r>
              <a:rPr lang="pt-PT" altLang="en-US" u="none" noProof="0" dirty="0" smtClean="0">
                <a:ea typeface="ＭＳ Ｐゴシック" pitchFamily="34" charset="-128"/>
              </a:rPr>
              <a:t>).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O </a:t>
            </a:r>
            <a:r>
              <a:rPr lang="en-US" altLang="en-US" u="none" noProof="0" dirty="0" smtClean="0">
                <a:ea typeface="ＭＳ Ｐゴシック" pitchFamily="34" charset="-128"/>
              </a:rPr>
              <a:t>t</a:t>
            </a:r>
            <a:r>
              <a:rPr lang="pt-PT" altLang="en-US" u="none" noProof="0" dirty="0" smtClean="0">
                <a:ea typeface="ＭＳ Ｐゴシック" pitchFamily="34" charset="-128"/>
              </a:rPr>
              <a:t>amanho e tendências das populações, assim como os critérios 1% da Convenção de Ramsar estão também disponíveis através do</a:t>
            </a:r>
            <a:r>
              <a:rPr lang="pt-PT" altLang="en-US" u="none" baseline="0" noProof="0" dirty="0" smtClean="0">
                <a:ea typeface="ＭＳ Ｐゴシック" pitchFamily="34" charset="-128"/>
              </a:rPr>
              <a:t> website </a:t>
            </a:r>
            <a:r>
              <a:rPr lang="pt-PT" altLang="en-US" i="1" u="none" noProof="0" dirty="0" err="1" smtClean="0">
                <a:ea typeface="ＭＳ Ｐゴシック" pitchFamily="34" charset="-128"/>
              </a:rPr>
              <a:t>Waterbird</a:t>
            </a:r>
            <a:r>
              <a:rPr lang="pt-PT" altLang="en-US" i="1" u="none" noProof="0" dirty="0" smtClean="0">
                <a:ea typeface="ＭＳ Ｐゴシック" pitchFamily="34" charset="-128"/>
              </a:rPr>
              <a:t> </a:t>
            </a:r>
            <a:r>
              <a:rPr lang="pt-PT" altLang="en-US" i="1" u="none" noProof="0" dirty="0" err="1" smtClean="0">
                <a:ea typeface="ＭＳ Ｐゴシック" pitchFamily="34" charset="-128"/>
              </a:rPr>
              <a:t>Population</a:t>
            </a:r>
            <a:r>
              <a:rPr lang="pt-PT" altLang="en-US" i="1" u="none" noProof="0" dirty="0" smtClean="0">
                <a:ea typeface="ＭＳ Ｐゴシック" pitchFamily="34" charset="-128"/>
              </a:rPr>
              <a:t> </a:t>
            </a:r>
            <a:r>
              <a:rPr lang="pt-PT" altLang="en-US" i="1" u="none" noProof="0" dirty="0" err="1" smtClean="0">
                <a:ea typeface="ＭＳ Ｐゴシック" pitchFamily="34" charset="-128"/>
              </a:rPr>
              <a:t>Estimates</a:t>
            </a:r>
            <a:r>
              <a:rPr lang="pt-PT" altLang="en-US" i="1" u="none" noProof="0" dirty="0" smtClean="0">
                <a:ea typeface="ＭＳ Ｐゴシック" pitchFamily="34" charset="-128"/>
              </a:rPr>
              <a:t> </a:t>
            </a:r>
            <a:r>
              <a:rPr lang="pt-PT" altLang="en-US" u="none" noProof="0" dirty="0" smtClean="0">
                <a:ea typeface="ＭＳ Ｐゴシック" pitchFamily="34" charset="-128"/>
              </a:rPr>
              <a:t>website (</a:t>
            </a:r>
            <a:r>
              <a:rPr lang="pt-PT" altLang="en-US" u="none" noProof="0" dirty="0" smtClean="0">
                <a:ea typeface="ＭＳ Ｐゴシック" pitchFamily="34" charset="-128"/>
                <a:hlinkClick r:id="rId5"/>
              </a:rPr>
              <a:t>http://wpe.wetlands.org/</a:t>
            </a:r>
            <a:r>
              <a:rPr lang="pt-PT" altLang="en-US" u="none" noProof="0" dirty="0" smtClean="0">
                <a:ea typeface="ＭＳ Ｐゴシック" pitchFamily="34" charset="-128"/>
              </a:rPr>
              <a:t>).</a:t>
            </a:r>
          </a:p>
          <a:p>
            <a:endParaRPr lang="pt-PT" altLang="en-US" u="none" noProof="0" dirty="0" smtClean="0">
              <a:ea typeface="ＭＳ Ｐゴシック" pitchFamily="34" charset="-128"/>
            </a:endParaRPr>
          </a:p>
          <a:p>
            <a:r>
              <a:rPr lang="pt-PT" altLang="en-US" u="none" noProof="0" dirty="0" smtClean="0">
                <a:ea typeface="ＭＳ Ｐゴシック" pitchFamily="34" charset="-128"/>
              </a:rPr>
              <a:t>Se o tempo disponível e a internet assim o permitirem, estas ferramentas podem ser demonstradas durante a formação e mostrar ao utilizador como extrair toda a informação relevante para ele. </a:t>
            </a:r>
          </a:p>
          <a:p>
            <a:endParaRPr lang="pt-PT" altLang="en-US" noProof="0" dirty="0" smtClean="0">
              <a:ea typeface="ＭＳ Ｐゴシック" pitchFamily="34" charset="-128"/>
            </a:endParaRPr>
          </a:p>
          <a:p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ECB380-7E81-479E-AF97-ED9A555FA80D}" type="slidenum">
              <a:rPr lang="fr-FR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162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fr-FR" sz="1200" noProof="0" dirty="0" smtClean="0"/>
              <a:t>O Formador deve explicar de que modo o Censo Internacional de Aves Aquáticas é útil para</a:t>
            </a:r>
            <a:r>
              <a:rPr lang="pt-PT" altLang="fr-FR" sz="1200" baseline="0" noProof="0" dirty="0" smtClean="0"/>
              <a:t> a conservação das aves aquáticas</a:t>
            </a:r>
            <a:r>
              <a:rPr lang="pt-PT" altLang="fr-FR" sz="1200" noProof="0" dirty="0" smtClean="0"/>
              <a:t>.</a:t>
            </a:r>
          </a:p>
          <a:p>
            <a:r>
              <a:rPr lang="pt-PT" sz="1200" noProof="0" dirty="0" smtClean="0"/>
              <a:t>Deve dar exemplos de medidas de conservação tomadas para espécies de acordo com os resultados do censo, por exemplo regulamentos ou</a:t>
            </a:r>
            <a:r>
              <a:rPr lang="pt-PT" sz="1200" baseline="0" noProof="0" dirty="0" smtClean="0"/>
              <a:t> portarias de caça como </a:t>
            </a:r>
            <a:r>
              <a:rPr lang="pt-PT" sz="1200" baseline="0" noProof="0" dirty="0" err="1" smtClean="0"/>
              <a:t>banições</a:t>
            </a:r>
            <a:r>
              <a:rPr lang="pt-PT" sz="1200" baseline="0" noProof="0" dirty="0" smtClean="0"/>
              <a:t>, limites de exemplares caçados, período de caça</a:t>
            </a:r>
            <a:r>
              <a:rPr lang="pt-PT" sz="1200" noProof="0" dirty="0" smtClean="0"/>
              <a:t>, etc.</a:t>
            </a:r>
            <a:endParaRPr lang="pt-PT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26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718331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34192-A1E7-42FA-8C30-3753A7DC58FE}" type="slidenum">
              <a:rPr lang="fr-FR" altLang="en-US" smtClean="0"/>
              <a:pPr>
                <a:defRPr/>
              </a:pPr>
              <a:t>27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09832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módulo 8 é composto de vários tipos de diapositivos: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Fundo branco: explicações técnicas;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Fundo azul / amarelo: exercícios para a  sala de aula</a:t>
            </a:r>
            <a:r>
              <a:rPr lang="pt-PT" altLang="en-US" dirty="0" smtClean="0">
                <a:ea typeface="ＭＳ Ｐゴシック" pitchFamily="34" charset="-128"/>
              </a:rPr>
              <a:t>. </a:t>
            </a:r>
          </a:p>
          <a:p>
            <a:pPr algn="just">
              <a:buFontTx/>
              <a:buChar char="•"/>
            </a:pPr>
            <a:endParaRPr lang="pt-PT" altLang="en-US" dirty="0" smtClean="0">
              <a:ea typeface="ＭＳ Ｐゴシック" pitchFamily="34" charset="-128"/>
            </a:endParaRPr>
          </a:p>
          <a:p>
            <a:pPr algn="just"/>
            <a:endParaRPr lang="pt-PT" altLang="en-US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BA3422-3DA0-44DD-9294-45EB65446E23}" type="slidenum">
              <a:rPr lang="fr-FR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36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/>
            <a:r>
              <a:rPr lang="pt-PT" altLang="en-US" noProof="0" dirty="0" smtClean="0">
                <a:ea typeface="ＭＳ Ｐゴシック" pitchFamily="34" charset="-128"/>
              </a:rPr>
              <a:t>Este módulo deve </a:t>
            </a:r>
            <a:r>
              <a:rPr lang="pt-PT" altLang="en-US" b="1" noProof="0" dirty="0" smtClean="0">
                <a:ea typeface="ＭＳ Ｐゴシック" pitchFamily="34" charset="-128"/>
              </a:rPr>
              <a:t>motivar </a:t>
            </a:r>
            <a:r>
              <a:rPr lang="pt-PT" altLang="en-US" noProof="0" dirty="0" smtClean="0">
                <a:ea typeface="ＭＳ Ｐゴシック" pitchFamily="34" charset="-128"/>
              </a:rPr>
              <a:t>os formandos a recolher dados de forma sistemática e regular. Baseia-se</a:t>
            </a:r>
            <a:r>
              <a:rPr lang="pt-PT" altLang="en-US" baseline="0" noProof="0" dirty="0" smtClean="0">
                <a:ea typeface="ＭＳ Ｐゴシック" pitchFamily="34" charset="-128"/>
              </a:rPr>
              <a:t> no </a:t>
            </a:r>
            <a:r>
              <a:rPr lang="pt-PT" altLang="en-US" noProof="0" dirty="0" smtClean="0">
                <a:ea typeface="ＭＳ Ｐゴシック" pitchFamily="34" charset="-128"/>
              </a:rPr>
              <a:t>Módulo 4 – Porquê contar aves aquáticas? </a:t>
            </a:r>
          </a:p>
          <a:p>
            <a:pPr algn="just"/>
            <a:r>
              <a:rPr lang="pt-PT" altLang="en-US" noProof="0" dirty="0" smtClean="0">
                <a:ea typeface="ＭＳ Ｐゴシック" pitchFamily="34" charset="-128"/>
              </a:rPr>
              <a:t>O Ponto essencial deste módulo é que os formandos compreendam como as contagens de aves aquáticas se dividem entre levantamentos, seguimento de uma zona</a:t>
            </a:r>
            <a:r>
              <a:rPr lang="pt-PT" altLang="en-US" baseline="0" noProof="0" dirty="0" smtClean="0">
                <a:ea typeface="ＭＳ Ｐゴシック" pitchFamily="34" charset="-128"/>
              </a:rPr>
              <a:t> </a:t>
            </a:r>
            <a:r>
              <a:rPr lang="pt-PT" altLang="en-US" noProof="0" dirty="0" smtClean="0">
                <a:ea typeface="ＭＳ Ｐゴシック" pitchFamily="34" charset="-128"/>
              </a:rPr>
              <a:t>e monitorização. </a:t>
            </a:r>
          </a:p>
          <a:p>
            <a:pPr algn="just"/>
            <a:endParaRPr lang="pt-PT" altLang="en-US" noProof="0" dirty="0" smtClean="0">
              <a:ea typeface="ＭＳ Ｐゴシック" pitchFamily="34" charset="-128"/>
            </a:endParaRPr>
          </a:p>
          <a:p>
            <a:pPr algn="just"/>
            <a:r>
              <a:rPr lang="pt-PT" altLang="fr-FR" u="sng" noProof="0" dirty="0" smtClean="0"/>
              <a:t>O Papel do formador</a:t>
            </a:r>
            <a:r>
              <a:rPr lang="pt-PT" altLang="fr-FR" noProof="0" dirty="0" smtClean="0"/>
              <a:t>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Ajudar os formandos a adquirir e compreender os conceitos principais;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Mostrar exemplos;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Informar os formandos do contexto geral.</a:t>
            </a:r>
          </a:p>
          <a:p>
            <a:pPr algn="just">
              <a:buFontTx/>
              <a:buChar char="•"/>
            </a:pPr>
            <a:endParaRPr lang="pt-PT" altLang="en-US" noProof="0" dirty="0" smtClean="0">
              <a:ea typeface="ＭＳ Ｐゴシック" pitchFamily="34" charset="-128"/>
            </a:endParaRPr>
          </a:p>
          <a:p>
            <a:pPr algn="just"/>
            <a:r>
              <a:rPr lang="pt-PT" altLang="en-US" u="sng" noProof="0" dirty="0" smtClean="0">
                <a:ea typeface="ＭＳ Ｐゴシック" pitchFamily="34" charset="-128"/>
              </a:rPr>
              <a:t>Os requisitos dos formandos: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Conhecimento significativo</a:t>
            </a:r>
            <a:r>
              <a:rPr lang="pt-PT" altLang="en-US" baseline="0" noProof="0" dirty="0" smtClean="0">
                <a:ea typeface="ＭＳ Ｐゴシック" pitchFamily="34" charset="-128"/>
              </a:rPr>
              <a:t> dos processos de registo e gestão de dados, a nível nacional e internacional</a:t>
            </a:r>
            <a:r>
              <a:rPr lang="pt-PT" altLang="en-US" noProof="0" dirty="0" smtClean="0">
                <a:ea typeface="ＭＳ Ｐゴシック" pitchFamily="34" charset="-128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Conhecimento sobre os resultados esperados de monitorização de aves aquáticas, a nível nacional e internacional;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Idealmente, este assunto será apresentado pelo Coordenador</a:t>
            </a:r>
            <a:r>
              <a:rPr lang="pt-PT" altLang="en-US" baseline="0" noProof="0" dirty="0" smtClean="0">
                <a:ea typeface="ＭＳ Ｐゴシック" pitchFamily="34" charset="-128"/>
              </a:rPr>
              <a:t> nacional do IWC, se existir no país em questão</a:t>
            </a:r>
            <a:r>
              <a:rPr lang="pt-PT" altLang="en-US" noProof="0" dirty="0" smtClean="0">
                <a:ea typeface="ＭＳ Ｐゴシック" pitchFamily="34" charset="-128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PT" altLang="en-US" noProof="0" dirty="0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4CFDB3-B882-42DC-9D02-650F06DDDF5C}" type="slidenum">
              <a:rPr lang="fr-FR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12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84313" y="755650"/>
            <a:ext cx="3965575" cy="2974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549275" y="3924300"/>
            <a:ext cx="597535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/>
            <a:r>
              <a:rPr lang="pt-PT" altLang="fr-FR" u="sng" dirty="0" smtClean="0"/>
              <a:t>O</a:t>
            </a:r>
            <a:r>
              <a:rPr lang="pt-PT" altLang="fr-FR" u="sng" baseline="0" dirty="0" smtClean="0"/>
              <a:t> Papel do formador</a:t>
            </a:r>
            <a:r>
              <a:rPr lang="pt-PT" altLang="fr-FR" dirty="0" smtClean="0"/>
              <a:t>: </a:t>
            </a:r>
          </a:p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altLang="en-US" noProof="0" dirty="0" smtClean="0">
                <a:ea typeface="ＭＳ Ｐゴシック" pitchFamily="34" charset="-128"/>
              </a:rPr>
              <a:t>Explicar a diferença entre levantamento, seguimento de um sítio e monitorização;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Apresentar estes termos e realçar a diferença entre eles;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Destacar: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PT" altLang="en-US" dirty="0" smtClean="0">
                <a:ea typeface="ＭＳ Ｐゴシック" pitchFamily="34" charset="-128"/>
              </a:rPr>
              <a:t>A necessidade de uma medição sistemática de variáveis (</a:t>
            </a:r>
            <a:r>
              <a:rPr lang="pt-PT" altLang="en-US" dirty="0" err="1" smtClean="0">
                <a:ea typeface="ＭＳ Ｐゴシック" pitchFamily="34" charset="-128"/>
              </a:rPr>
              <a:t>ex</a:t>
            </a:r>
            <a:r>
              <a:rPr lang="pt-PT" altLang="en-US" dirty="0" smtClean="0">
                <a:ea typeface="ＭＳ Ｐゴシック" pitchFamily="34" charset="-128"/>
              </a:rPr>
              <a:t>: número de aves). Ou seja, a diferença fundamental entre estas </a:t>
            </a:r>
            <a:r>
              <a:rPr lang="pt-PT" altLang="en-US" dirty="0" err="1" smtClean="0">
                <a:ea typeface="ＭＳ Ｐゴシック" pitchFamily="34" charset="-128"/>
              </a:rPr>
              <a:t>actividades</a:t>
            </a:r>
            <a:r>
              <a:rPr lang="pt-PT" altLang="en-US" dirty="0" smtClean="0">
                <a:ea typeface="ＭＳ Ｐゴシック" pitchFamily="34" charset="-128"/>
              </a:rPr>
              <a:t> e observação de aves</a:t>
            </a:r>
            <a:r>
              <a:rPr lang="pt-PT" altLang="en-US" noProof="0" dirty="0" smtClean="0">
                <a:ea typeface="ＭＳ Ｐゴシック" pitchFamily="34" charset="-128"/>
              </a:rPr>
              <a:t>;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PT" altLang="en-US" noProof="0" dirty="0" smtClean="0">
                <a:ea typeface="ＭＳ Ｐゴシック" pitchFamily="34" charset="-128"/>
              </a:rPr>
              <a:t>A evolução de levantamento e seguimentos de áreas até à monitorização, sendo</a:t>
            </a:r>
            <a:r>
              <a:rPr lang="pt-PT" altLang="en-US" baseline="0" noProof="0" dirty="0" smtClean="0">
                <a:ea typeface="ＭＳ Ｐゴシック" pitchFamily="34" charset="-128"/>
              </a:rPr>
              <a:t> que esta última compara os resultados com os objectivos pretendidos</a:t>
            </a:r>
            <a:r>
              <a:rPr lang="pt-PT" altLang="en-US" noProof="0" dirty="0" smtClean="0">
                <a:ea typeface="ＭＳ Ｐゴシック" pitchFamily="34" charset="-128"/>
              </a:rPr>
              <a:t>. </a:t>
            </a:r>
          </a:p>
          <a:p>
            <a:pPr algn="just"/>
            <a:endParaRPr lang="pt-PT" altLang="en-US" dirty="0" smtClean="0">
              <a:ea typeface="ＭＳ Ｐゴシック" pitchFamily="34" charset="-128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B1711F-768C-4EC4-88E4-8A1FEF53D135}" type="slidenum">
              <a:rPr lang="fr-FR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69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2513" y="6111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28600" indent="-228600" algn="just"/>
            <a:r>
              <a:rPr lang="pt-PT" altLang="en-US" sz="1050" b="1" noProof="0" dirty="0" smtClean="0">
                <a:ea typeface="ＭＳ Ｐゴシック" pitchFamily="34" charset="-128"/>
              </a:rPr>
              <a:t>Exercício na sala</a:t>
            </a:r>
          </a:p>
          <a:p>
            <a:pPr marL="228600" indent="-228600" algn="just">
              <a:spcBef>
                <a:spcPct val="0"/>
              </a:spcBef>
            </a:pPr>
            <a:endParaRPr lang="pt-PT" altLang="en-US" sz="1050" u="sng" noProof="0" dirty="0" smtClean="0">
              <a:ea typeface="ＭＳ Ｐゴシック" pitchFamily="34" charset="-128"/>
            </a:endParaRPr>
          </a:p>
          <a:p>
            <a:pPr marL="228600" indent="-228600" algn="just">
              <a:spcBef>
                <a:spcPct val="0"/>
              </a:spcBef>
            </a:pPr>
            <a:r>
              <a:rPr lang="pt-PT" altLang="en-US" sz="1050" u="sng" noProof="0" dirty="0" smtClean="0">
                <a:ea typeface="ＭＳ Ｐゴシック" pitchFamily="34" charset="-128"/>
              </a:rPr>
              <a:t>Equipamento</a:t>
            </a:r>
            <a:r>
              <a:rPr lang="pt-PT" altLang="en-US" sz="1050" noProof="0" dirty="0" smtClean="0">
                <a:ea typeface="ＭＳ Ｐゴシック" pitchFamily="34" charset="-128"/>
              </a:rPr>
              <a:t>: </a:t>
            </a:r>
            <a:r>
              <a:rPr lang="pt-PT" altLang="en-US" sz="1050" noProof="0" dirty="0" err="1" smtClean="0">
                <a:ea typeface="ＭＳ Ｐゴシック" pitchFamily="34" charset="-128"/>
              </a:rPr>
              <a:t>Flipchart</a:t>
            </a:r>
            <a:r>
              <a:rPr lang="pt-PT" altLang="en-US" sz="1050" noProof="0" dirty="0" smtClean="0">
                <a:ea typeface="ＭＳ Ｐゴシック" pitchFamily="34" charset="-128"/>
              </a:rPr>
              <a:t>/quadro e/ou este diapositivo</a:t>
            </a:r>
          </a:p>
          <a:p>
            <a:pPr marL="228600" indent="-228600" algn="just">
              <a:spcBef>
                <a:spcPct val="0"/>
              </a:spcBef>
            </a:pPr>
            <a:endParaRPr lang="pt-PT" altLang="en-US" sz="1050" u="sng" noProof="0" dirty="0" smtClean="0">
              <a:ea typeface="ＭＳ Ｐゴシック" pitchFamily="34" charset="-128"/>
            </a:endParaRPr>
          </a:p>
          <a:p>
            <a:pPr marL="228600" indent="-228600" algn="just"/>
            <a:r>
              <a:rPr lang="pt-PT" altLang="en-US" sz="1050" u="sng" noProof="0" dirty="0" smtClean="0">
                <a:ea typeface="ＭＳ Ｐゴシック" pitchFamily="34" charset="-128"/>
              </a:rPr>
              <a:t>Procedimento</a:t>
            </a:r>
            <a:r>
              <a:rPr lang="pt-PT" altLang="en-US" sz="1050" noProof="0" dirty="0" smtClean="0">
                <a:ea typeface="ＭＳ Ｐゴシック" pitchFamily="34" charset="-128"/>
              </a:rPr>
              <a:t>: com todo o grupo</a:t>
            </a:r>
          </a:p>
          <a:p>
            <a:pPr marL="228600" indent="-228600">
              <a:spcBef>
                <a:spcPct val="0"/>
              </a:spcBef>
            </a:pPr>
            <a:r>
              <a:rPr lang="pt-PT" altLang="en-US" sz="1050" noProof="0" dirty="0" smtClean="0">
                <a:ea typeface="ＭＳ Ｐゴシック" pitchFamily="34" charset="-128"/>
              </a:rPr>
              <a:t>O Formador deve começar por explicar que, </a:t>
            </a:r>
            <a:r>
              <a:rPr lang="pt-PT" altLang="en-US" sz="1050" b="1" noProof="0" dirty="0" smtClean="0">
                <a:ea typeface="ＭＳ Ｐゴシック" pitchFamily="34" charset="-128"/>
              </a:rPr>
              <a:t>de modo a produzir resultados comparáveis que permitam </a:t>
            </a:r>
            <a:r>
              <a:rPr lang="pt-PT" altLang="en-US" sz="1050" b="1" noProof="0" dirty="0" err="1" smtClean="0">
                <a:ea typeface="ＭＳ Ｐゴシック" pitchFamily="34" charset="-128"/>
              </a:rPr>
              <a:t>reflectir</a:t>
            </a:r>
            <a:r>
              <a:rPr lang="pt-PT" altLang="en-US" sz="1050" b="1" noProof="0" dirty="0" smtClean="0">
                <a:ea typeface="ＭＳ Ｐゴシック" pitchFamily="34" charset="-128"/>
              </a:rPr>
              <a:t> mudanças nas populações de aves aquáticas ao longo do tempo, é necessário minimizar as diferenças causadas pelo modo como as contagens são realizadas. </a:t>
            </a:r>
          </a:p>
          <a:p>
            <a:pPr marL="228600" indent="-228600">
              <a:spcBef>
                <a:spcPct val="0"/>
              </a:spcBef>
            </a:pPr>
            <a:endParaRPr lang="pt-PT" altLang="en-US" sz="1050" noProof="0" dirty="0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</a:pPr>
            <a:r>
              <a:rPr lang="pt-PT" altLang="en-US" sz="1050" noProof="0" dirty="0" smtClean="0">
                <a:ea typeface="ＭＳ Ｐゴシック" pitchFamily="34" charset="-128"/>
              </a:rPr>
              <a:t>Este procedimento depende da experiência anterior do grupo :</a:t>
            </a:r>
          </a:p>
          <a:p>
            <a:pPr marL="228600"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1050" noProof="0" dirty="0" smtClean="0">
                <a:ea typeface="ＭＳ Ｐゴシック" pitchFamily="34" charset="-128"/>
              </a:rPr>
              <a:t>Se alguns participantes já participaram</a:t>
            </a:r>
            <a:r>
              <a:rPr lang="pt-PT" altLang="en-US" sz="1050" baseline="0" noProof="0" dirty="0" smtClean="0">
                <a:ea typeface="ＭＳ Ｐゴシック" pitchFamily="34" charset="-128"/>
              </a:rPr>
              <a:t> em </a:t>
            </a:r>
            <a:r>
              <a:rPr lang="pt-PT" altLang="en-US" sz="1050" baseline="0" noProof="0" dirty="0" err="1" smtClean="0">
                <a:ea typeface="ＭＳ Ｐゴシック" pitchFamily="34" charset="-128"/>
              </a:rPr>
              <a:t>actividades</a:t>
            </a:r>
            <a:r>
              <a:rPr lang="pt-PT" altLang="en-US" sz="1050" baseline="0" noProof="0" dirty="0" smtClean="0">
                <a:ea typeface="ＭＳ Ｐゴシック" pitchFamily="34" charset="-128"/>
              </a:rPr>
              <a:t> de monitorização de aves aquáticas, então o formador deve estimular o grupo a debater as condições que devem ser repetidas em contagens sucessivas: Registe-as no </a:t>
            </a:r>
            <a:r>
              <a:rPr lang="pt-PT" altLang="en-US" sz="1050" baseline="0" noProof="0" dirty="0" err="1" smtClean="0">
                <a:ea typeface="ＭＳ Ｐゴシック" pitchFamily="34" charset="-128"/>
              </a:rPr>
              <a:t>flipchart</a:t>
            </a:r>
            <a:r>
              <a:rPr lang="pt-PT" altLang="en-US" sz="1050" baseline="0" noProof="0" dirty="0" smtClean="0">
                <a:ea typeface="ＭＳ Ｐゴシック" pitchFamily="34" charset="-128"/>
              </a:rPr>
              <a:t>/quadro  e discuta-as com o grupo quais os problemas em mudar cada uma das condições</a:t>
            </a:r>
            <a:r>
              <a:rPr lang="pt-PT" altLang="en-US" sz="1050" noProof="0" dirty="0" smtClean="0">
                <a:ea typeface="ＭＳ Ｐゴシック" pitchFamily="34" charset="-128"/>
              </a:rPr>
              <a:t>.</a:t>
            </a:r>
          </a:p>
          <a:p>
            <a:pPr marL="228600"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1050" noProof="0" dirty="0" smtClean="0">
                <a:ea typeface="ＭＳ Ｐゴシック" pitchFamily="34" charset="-128"/>
              </a:rPr>
              <a:t>Se o grupo não tem qualquer experiência em contagem de aves aquáticas, é melhor mostrar-lhes a lista da coluna da esquerda e iniciar a discussão sobre o tema ‘porque é um problema mudar qualquer destas condições?’. </a:t>
            </a:r>
          </a:p>
          <a:p>
            <a:pPr marL="228600" indent="-228600">
              <a:spcBef>
                <a:spcPct val="0"/>
              </a:spcBef>
            </a:pPr>
            <a:endParaRPr lang="pt-PT" altLang="en-US" sz="1050" noProof="0" dirty="0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</a:pPr>
            <a:r>
              <a:rPr lang="pt-PT" altLang="en-US" sz="1050" noProof="0" dirty="0" smtClean="0">
                <a:ea typeface="ＭＳ Ｐゴシック" pitchFamily="34" charset="-128"/>
              </a:rPr>
              <a:t>Finalmente, deve ser feita uma</a:t>
            </a:r>
            <a:r>
              <a:rPr lang="pt-PT" altLang="en-US" sz="1050" baseline="0" noProof="0" dirty="0" smtClean="0">
                <a:ea typeface="ＭＳ Ｐゴシック" pitchFamily="34" charset="-128"/>
              </a:rPr>
              <a:t> pequena discussão sobre se um ‘erro sistemático’ (o mesmo erro repetido em cada contagem) representa um problema, e se sim, quando</a:t>
            </a:r>
            <a:r>
              <a:rPr lang="pt-PT" altLang="en-US" sz="1050" noProof="0" dirty="0" smtClean="0">
                <a:ea typeface="ＭＳ Ｐゴシック" pitchFamily="34" charset="-128"/>
              </a:rPr>
              <a:t>? </a:t>
            </a:r>
            <a:endParaRPr lang="pt-PT" altLang="en-US" sz="1050" u="sng" noProof="0" dirty="0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</a:pPr>
            <a:endParaRPr lang="pt-PT" altLang="en-US" sz="1050" u="sng" noProof="0" dirty="0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</a:pPr>
            <a:r>
              <a:rPr lang="pt-PT" altLang="en-US" sz="1050" u="sng" noProof="0" dirty="0" smtClean="0">
                <a:ea typeface="ＭＳ Ｐゴシック" pitchFamily="34" charset="-128"/>
              </a:rPr>
              <a:t>O Papel do formador: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PT" altLang="en-US" sz="1050" noProof="0" dirty="0" smtClean="0">
                <a:ea typeface="ＭＳ Ｐゴシック" pitchFamily="34" charset="-128"/>
              </a:rPr>
              <a:t>Estimular e conduzir o processo de debate e discussões;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PT" altLang="en-US" sz="1050" noProof="0" dirty="0" smtClean="0">
                <a:ea typeface="ＭＳ Ｐゴシック" pitchFamily="34" charset="-128"/>
              </a:rPr>
              <a:t>Relacionar cada uma das frases com as definições do diapositivo anterior.</a:t>
            </a:r>
          </a:p>
          <a:p>
            <a:pPr marL="228600" indent="-228600"/>
            <a:endParaRPr lang="pt-PT" altLang="en-US" sz="1050" noProof="0" dirty="0" smtClean="0">
              <a:ea typeface="ＭＳ Ｐゴシック" pitchFamily="34" charset="-128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EDA22C1-12FB-4E7B-B7C6-32ACB8F05030}" type="slidenum">
              <a:rPr lang="fr-FR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10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28600" indent="-228600" algn="just"/>
            <a:r>
              <a:rPr lang="pt-PT" altLang="en-US" sz="900" b="1" noProof="0" dirty="0" smtClean="0">
                <a:ea typeface="ＭＳ Ｐゴシック" pitchFamily="34" charset="-128"/>
              </a:rPr>
              <a:t>Exercício na sala</a:t>
            </a:r>
          </a:p>
          <a:p>
            <a:pPr marL="228600" indent="-228600" algn="just">
              <a:spcBef>
                <a:spcPct val="0"/>
              </a:spcBef>
            </a:pPr>
            <a:endParaRPr lang="pt-PT" altLang="en-US" sz="900" u="sng" noProof="0" dirty="0" smtClean="0">
              <a:ea typeface="ＭＳ Ｐゴシック" pitchFamily="34" charset="-128"/>
            </a:endParaRPr>
          </a:p>
          <a:p>
            <a:pPr marL="228600" indent="-228600" algn="just">
              <a:spcBef>
                <a:spcPct val="0"/>
              </a:spcBef>
            </a:pPr>
            <a:r>
              <a:rPr lang="pt-PT" altLang="en-US" sz="900" u="sng" noProof="0" dirty="0" smtClean="0">
                <a:ea typeface="ＭＳ Ｐゴシック" pitchFamily="34" charset="-128"/>
              </a:rPr>
              <a:t>Equipamento</a:t>
            </a:r>
            <a:r>
              <a:rPr lang="pt-PT" altLang="en-US" sz="900" noProof="0" dirty="0" smtClean="0">
                <a:ea typeface="ＭＳ Ｐゴシック" pitchFamily="34" charset="-128"/>
              </a:rPr>
              <a:t>: Este diapositivo PowerPoint</a:t>
            </a:r>
          </a:p>
          <a:p>
            <a:pPr marL="228600" indent="-228600" algn="just">
              <a:spcBef>
                <a:spcPct val="0"/>
              </a:spcBef>
            </a:pPr>
            <a:endParaRPr lang="pt-PT" altLang="en-US" sz="900" u="sng" noProof="0" dirty="0" smtClean="0">
              <a:ea typeface="ＭＳ Ｐゴシック" pitchFamily="34" charset="-128"/>
            </a:endParaRPr>
          </a:p>
          <a:p>
            <a:pPr marL="228600" indent="-228600" algn="just"/>
            <a:r>
              <a:rPr lang="pt-PT" altLang="en-US" sz="900" u="sng" noProof="0" dirty="0" smtClean="0">
                <a:ea typeface="ＭＳ Ｐゴシック" pitchFamily="34" charset="-128"/>
              </a:rPr>
              <a:t>Procedimento</a:t>
            </a:r>
            <a:r>
              <a:rPr lang="pt-PT" altLang="en-US" sz="900" noProof="0" dirty="0" smtClean="0">
                <a:ea typeface="ＭＳ Ｐゴシック" pitchFamily="34" charset="-128"/>
              </a:rPr>
              <a:t>: com todo o grupo</a:t>
            </a:r>
          </a:p>
          <a:p>
            <a:pPr marL="228600" indent="-228600" algn="just">
              <a:buFont typeface="Calibri" pitchFamily="34" charset="0"/>
              <a:buAutoNum type="arabicPeriod"/>
            </a:pPr>
            <a:r>
              <a:rPr lang="pt-PT" altLang="en-US" sz="900" noProof="0" dirty="0" smtClean="0">
                <a:ea typeface="ＭＳ Ｐゴシック" pitchFamily="34" charset="-128"/>
              </a:rPr>
              <a:t>O formador mostra o primeiro exemplo</a:t>
            </a:r>
            <a:r>
              <a:rPr lang="pt-PT" altLang="en-US" sz="900" baseline="0" noProof="0" dirty="0" smtClean="0">
                <a:ea typeface="ＭＳ Ｐゴシック" pitchFamily="34" charset="-128"/>
              </a:rPr>
              <a:t> e questiona o grupo sobre se a frase descreve um levantamento, um seguimento do local ou uma monitorização</a:t>
            </a:r>
            <a:r>
              <a:rPr lang="pt-PT" altLang="en-US" sz="900" noProof="0" dirty="0" smtClean="0">
                <a:ea typeface="ＭＳ Ｐゴシック" pitchFamily="34" charset="-128"/>
              </a:rPr>
              <a:t>;</a:t>
            </a:r>
            <a:endParaRPr lang="pt-PT" altLang="en-US" sz="900" b="1" i="1" noProof="0" dirty="0" smtClean="0">
              <a:ea typeface="ＭＳ Ｐゴシック" pitchFamily="34" charset="-128"/>
            </a:endParaRPr>
          </a:p>
          <a:p>
            <a:pPr marL="228600" indent="-228600" algn="just">
              <a:buFont typeface="Calibri" pitchFamily="34" charset="0"/>
              <a:buAutoNum type="arabicPeriod"/>
            </a:pPr>
            <a:r>
              <a:rPr lang="pt-PT" altLang="en-US" sz="900" noProof="0" dirty="0" smtClean="0">
                <a:ea typeface="ＭＳ Ｐゴシック" pitchFamily="34" charset="-128"/>
              </a:rPr>
              <a:t>Quando alguém do grupo responder o grupo todo deve debater se a resposta está </a:t>
            </a:r>
            <a:r>
              <a:rPr lang="pt-PT" altLang="en-US" sz="900" noProof="0" dirty="0" err="1" smtClean="0">
                <a:ea typeface="ＭＳ Ｐゴシック" pitchFamily="34" charset="-128"/>
              </a:rPr>
              <a:t>correcta</a:t>
            </a:r>
            <a:r>
              <a:rPr lang="pt-PT" altLang="en-US" sz="900" noProof="0" dirty="0" smtClean="0">
                <a:ea typeface="ＭＳ Ｐゴシック" pitchFamily="34" charset="-128"/>
              </a:rPr>
              <a:t> ou </a:t>
            </a:r>
            <a:r>
              <a:rPr lang="pt-PT" altLang="en-US" sz="900" noProof="0" dirty="0" err="1" smtClean="0">
                <a:ea typeface="ＭＳ Ｐゴシック" pitchFamily="34" charset="-128"/>
              </a:rPr>
              <a:t>incorrecta</a:t>
            </a:r>
            <a:r>
              <a:rPr lang="pt-PT" altLang="en-US" sz="900" noProof="0" dirty="0" smtClean="0">
                <a:ea typeface="ＭＳ Ｐゴシック" pitchFamily="34" charset="-128"/>
              </a:rPr>
              <a:t>,</a:t>
            </a:r>
            <a:r>
              <a:rPr lang="pt-PT" altLang="en-US" sz="900" baseline="0" noProof="0" dirty="0" smtClean="0">
                <a:ea typeface="ＭＳ Ｐゴシック" pitchFamily="34" charset="-128"/>
              </a:rPr>
              <a:t> comparando com os diapositivos anteriores</a:t>
            </a:r>
            <a:r>
              <a:rPr lang="pt-PT" altLang="en-US" sz="900" noProof="0" dirty="0" smtClean="0">
                <a:ea typeface="ＭＳ Ｐゴシック" pitchFamily="34" charset="-128"/>
              </a:rPr>
              <a:t>;</a:t>
            </a:r>
          </a:p>
          <a:p>
            <a:pPr marL="228600" indent="-228600" algn="just">
              <a:buFont typeface="Calibri" pitchFamily="34" charset="0"/>
              <a:buAutoNum type="arabicPeriod"/>
            </a:pPr>
            <a:r>
              <a:rPr lang="pt-PT" altLang="en-US" sz="900" noProof="0" dirty="0" smtClean="0">
                <a:ea typeface="ＭＳ Ｐゴシック" pitchFamily="34" charset="-128"/>
              </a:rPr>
              <a:t>Repetir os passos 1 e 2 para as frases 2 e 3. </a:t>
            </a:r>
          </a:p>
          <a:p>
            <a:pPr marL="228600" indent="-228600" algn="just">
              <a:buFont typeface="+mj-lt" charset="0"/>
              <a:buNone/>
            </a:pPr>
            <a:endParaRPr lang="pt-PT" altLang="en-US" sz="900" noProof="0" dirty="0" smtClean="0">
              <a:ea typeface="ＭＳ Ｐゴシック" pitchFamily="34" charset="-128"/>
            </a:endParaRPr>
          </a:p>
          <a:p>
            <a:pPr marL="625475" indent="-625475" algn="just">
              <a:buFont typeface="+mj-lt" charset="0"/>
              <a:buNone/>
            </a:pPr>
            <a:r>
              <a:rPr lang="pt-PT" altLang="en-US" sz="900" noProof="0" dirty="0" smtClean="0">
                <a:ea typeface="ＭＳ Ｐゴシック" pitchFamily="34" charset="-128"/>
              </a:rPr>
              <a:t>Frase 1: refere-se a simples observação de aves e nem sequer a um levantamento, pois nem é claro qual a </a:t>
            </a:r>
            <a:r>
              <a:rPr lang="pt-PT" altLang="en-US" sz="900" b="1" noProof="0" dirty="0" smtClean="0">
                <a:ea typeface="ＭＳ Ｐゴシック" pitchFamily="34" charset="-128"/>
              </a:rPr>
              <a:t>extensão de área </a:t>
            </a:r>
            <a:r>
              <a:rPr lang="pt-PT" altLang="en-US" sz="900" noProof="0" dirty="0" smtClean="0">
                <a:ea typeface="ＭＳ Ｐゴシック" pitchFamily="34" charset="-128"/>
              </a:rPr>
              <a:t>coberta e se há uma </a:t>
            </a:r>
            <a:r>
              <a:rPr lang="pt-PT" altLang="en-US" sz="900" b="1" noProof="0" dirty="0" smtClean="0">
                <a:ea typeface="ＭＳ Ｐゴシック" pitchFamily="34" charset="-128"/>
              </a:rPr>
              <a:t>lista incompleta</a:t>
            </a:r>
            <a:r>
              <a:rPr lang="pt-PT" altLang="en-US" sz="900" b="1" baseline="0" noProof="0" dirty="0" smtClean="0">
                <a:ea typeface="ＭＳ Ｐゴシック" pitchFamily="34" charset="-128"/>
              </a:rPr>
              <a:t> </a:t>
            </a:r>
            <a:r>
              <a:rPr lang="pt-PT" altLang="en-US" sz="900" noProof="0" dirty="0" smtClean="0">
                <a:ea typeface="ＭＳ Ｐゴシック" pitchFamily="34" charset="-128"/>
              </a:rPr>
              <a:t>de aves observadas. </a:t>
            </a:r>
          </a:p>
          <a:p>
            <a:pPr marL="625475" indent="-625475" algn="just">
              <a:buFont typeface="+mj-lt" charset="0"/>
              <a:buNone/>
            </a:pPr>
            <a:r>
              <a:rPr lang="pt-PT" altLang="en-US" sz="900" noProof="0" dirty="0" smtClean="0">
                <a:ea typeface="ＭＳ Ｐゴシック" pitchFamily="34" charset="-128"/>
              </a:rPr>
              <a:t>Frase 2: refere-se a um levantamento, porque é </a:t>
            </a:r>
            <a:r>
              <a:rPr lang="pt-PT" altLang="en-US" sz="900" b="1" noProof="0" dirty="0" smtClean="0">
                <a:ea typeface="ＭＳ Ｐゴシック" pitchFamily="34" charset="-128"/>
              </a:rPr>
              <a:t>sistemático</a:t>
            </a:r>
            <a:r>
              <a:rPr lang="pt-PT" altLang="en-US" sz="900" noProof="0" dirty="0" smtClean="0">
                <a:ea typeface="ＭＳ Ｐゴシック" pitchFamily="34" charset="-128"/>
              </a:rPr>
              <a:t> mas não produz </a:t>
            </a:r>
            <a:r>
              <a:rPr lang="pt-PT" altLang="en-US" sz="900" b="1" noProof="0" dirty="0" smtClean="0">
                <a:ea typeface="ＭＳ Ｐゴシック" pitchFamily="34" charset="-128"/>
              </a:rPr>
              <a:t>dados ao longo do tempo.</a:t>
            </a:r>
          </a:p>
          <a:p>
            <a:pPr marL="625475" indent="-625475" algn="just">
              <a:buFont typeface="+mj-lt" charset="0"/>
              <a:buNone/>
            </a:pPr>
            <a:r>
              <a:rPr lang="pt-PT" altLang="en-US" sz="900" noProof="0" dirty="0" smtClean="0">
                <a:ea typeface="ＭＳ Ｐゴシック" pitchFamily="34" charset="-128"/>
              </a:rPr>
              <a:t>Frase 3:	refere-se novamente a um levantamento, é </a:t>
            </a:r>
            <a:r>
              <a:rPr lang="pt-PT" altLang="en-US" sz="900" b="1" noProof="0" dirty="0" smtClean="0">
                <a:ea typeface="ＭＳ Ｐゴシック" pitchFamily="34" charset="-128"/>
              </a:rPr>
              <a:t>sistemático</a:t>
            </a:r>
            <a:r>
              <a:rPr lang="pt-PT" altLang="en-US" sz="900" noProof="0" dirty="0" smtClean="0">
                <a:ea typeface="ＭＳ Ｐゴシック" pitchFamily="34" charset="-128"/>
              </a:rPr>
              <a:t> mas conta áreas diferentes. Não produz ainda </a:t>
            </a:r>
            <a:r>
              <a:rPr lang="pt-PT" altLang="en-US" sz="900" b="1" noProof="0" dirty="0" smtClean="0">
                <a:ea typeface="ＭＳ Ｐゴシック" pitchFamily="34" charset="-128"/>
              </a:rPr>
              <a:t>dados ao longo do tempo. </a:t>
            </a:r>
          </a:p>
          <a:p>
            <a:pPr marL="625475" indent="-625475" algn="just">
              <a:buFont typeface="+mj-lt" charset="0"/>
              <a:buNone/>
            </a:pPr>
            <a:r>
              <a:rPr lang="pt-PT" altLang="en-US" sz="900" noProof="0" dirty="0" smtClean="0">
                <a:ea typeface="ＭＳ Ｐゴシック" pitchFamily="34" charset="-128"/>
              </a:rPr>
              <a:t>Frase 4: refere-se a um seguimento de área, porque é </a:t>
            </a:r>
            <a:r>
              <a:rPr lang="pt-PT" altLang="en-US" sz="900" b="1" noProof="0" dirty="0" smtClean="0">
                <a:ea typeface="ＭＳ Ｐゴシック" pitchFamily="34" charset="-128"/>
              </a:rPr>
              <a:t>sistemático</a:t>
            </a:r>
            <a:r>
              <a:rPr lang="pt-PT" altLang="en-US" sz="900" noProof="0" dirty="0" smtClean="0">
                <a:ea typeface="ＭＳ Ｐゴシック" pitchFamily="34" charset="-128"/>
              </a:rPr>
              <a:t> e repetido (i.e. Produz </a:t>
            </a:r>
            <a:r>
              <a:rPr lang="pt-PT" altLang="en-US" sz="900" b="1" noProof="0" dirty="0" smtClean="0">
                <a:ea typeface="ＭＳ Ｐゴシック" pitchFamily="34" charset="-128"/>
              </a:rPr>
              <a:t>dados ao longo do tempo</a:t>
            </a:r>
            <a:r>
              <a:rPr lang="pt-PT" altLang="en-US" sz="900" noProof="0" dirty="0" smtClean="0">
                <a:ea typeface="ＭＳ Ｐゴシック" pitchFamily="34" charset="-128"/>
              </a:rPr>
              <a:t>). </a:t>
            </a:r>
          </a:p>
          <a:p>
            <a:pPr marL="625475" indent="-625475" algn="just">
              <a:buFont typeface="+mj-lt" charset="0"/>
              <a:buNone/>
            </a:pPr>
            <a:r>
              <a:rPr lang="pt-PT" altLang="en-US" sz="900" noProof="0" dirty="0" smtClean="0">
                <a:ea typeface="ＭＳ Ｐゴシック" pitchFamily="34" charset="-128"/>
              </a:rPr>
              <a:t>Frase 5: refere-se a monitorização porque tem um </a:t>
            </a:r>
            <a:r>
              <a:rPr lang="pt-PT" altLang="en-US" sz="900" b="1" noProof="0" dirty="0" smtClean="0">
                <a:ea typeface="ＭＳ Ｐゴシック" pitchFamily="34" charset="-128"/>
              </a:rPr>
              <a:t>objectivo</a:t>
            </a:r>
            <a:r>
              <a:rPr lang="pt-PT" altLang="en-US" sz="900" noProof="0" dirty="0" smtClean="0">
                <a:ea typeface="ＭＳ Ｐゴシック" pitchFamily="34" charset="-128"/>
              </a:rPr>
              <a:t> claro. O formador deve explicar que o objectivo pode ser um determinado número de aves que o gestor quer manter no sítio (p. ex. Maior que o critério de 1% de uma espécie para o sítio ser designado como Sítio </a:t>
            </a:r>
            <a:r>
              <a:rPr lang="pt-PT" altLang="en-US" sz="900" noProof="0" dirty="0" err="1" smtClean="0">
                <a:ea typeface="ＭＳ Ｐゴシック" pitchFamily="34" charset="-128"/>
              </a:rPr>
              <a:t>Ramsar</a:t>
            </a:r>
            <a:r>
              <a:rPr lang="pt-PT" altLang="en-US" sz="900" noProof="0" dirty="0" smtClean="0">
                <a:ea typeface="ＭＳ Ｐゴシック" pitchFamily="34" charset="-128"/>
              </a:rPr>
              <a:t>). </a:t>
            </a:r>
          </a:p>
          <a:p>
            <a:pPr marL="228600" indent="-228600">
              <a:spcBef>
                <a:spcPct val="0"/>
              </a:spcBef>
            </a:pPr>
            <a:endParaRPr lang="pt-PT" altLang="en-US" sz="900" u="sng" noProof="0" dirty="0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</a:pPr>
            <a:r>
              <a:rPr lang="pt-PT" altLang="en-US" sz="900" u="sng" noProof="0" dirty="0" smtClean="0">
                <a:ea typeface="ＭＳ Ｐゴシック" pitchFamily="34" charset="-128"/>
              </a:rPr>
              <a:t>O Papel do formador</a:t>
            </a:r>
          </a:p>
          <a:p>
            <a:pPr marL="228600" indent="-228600">
              <a:buFont typeface="+mj-lt"/>
              <a:buAutoNum type="arabicPeriod"/>
            </a:pPr>
            <a:r>
              <a:rPr lang="pt-PT" altLang="en-US" sz="900" noProof="0" dirty="0" smtClean="0">
                <a:ea typeface="ＭＳ Ｐゴシック" pitchFamily="34" charset="-128"/>
              </a:rPr>
              <a:t>Estimular e conduzir o processo de debate e discussões;</a:t>
            </a:r>
          </a:p>
          <a:p>
            <a:pPr marL="228600" indent="-228600">
              <a:buFont typeface="+mj-lt"/>
              <a:buAutoNum type="arabicPeriod"/>
            </a:pPr>
            <a:r>
              <a:rPr lang="pt-PT" altLang="en-US" sz="900" noProof="0" dirty="0" smtClean="0">
                <a:ea typeface="ＭＳ Ｐゴシック" pitchFamily="34" charset="-128"/>
              </a:rPr>
              <a:t>Relacionar cada uma das frases com as definições do diapositivo anterior.</a:t>
            </a:r>
          </a:p>
          <a:p>
            <a:pPr marL="228600" indent="-228600"/>
            <a:endParaRPr lang="pt-PT" altLang="en-US" sz="900" noProof="0" dirty="0" smtClean="0">
              <a:ea typeface="ＭＳ Ｐゴシック" pitchFamily="34" charset="-128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562283-9B9F-45A1-96DF-C52F28AE09AA}" type="slidenum">
              <a:rPr lang="fr-FR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28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pt-PT" altLang="en-US" sz="1050" noProof="0" dirty="0" smtClean="0">
                <a:ea typeface="ＭＳ Ｐゴシック" pitchFamily="34" charset="-128"/>
              </a:rPr>
              <a:t>Estão disponíveis alguns documentos estratégicos para os coordenadores nacionais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050" i="1" noProof="0" dirty="0" err="1" smtClean="0">
                <a:ea typeface="ＭＳ Ｐゴシック" pitchFamily="34" charset="-128"/>
              </a:rPr>
              <a:t>Guidance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on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waterbird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monitoring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methodology</a:t>
            </a:r>
            <a:r>
              <a:rPr lang="pt-PT" altLang="en-US" sz="1050" i="1" noProof="0" dirty="0" smtClean="0">
                <a:ea typeface="ＭＳ Ｐゴシック" pitchFamily="34" charset="-128"/>
              </a:rPr>
              <a:t>: Field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protocol</a:t>
            </a:r>
            <a:r>
              <a:rPr lang="pt-PT" altLang="en-US" sz="1050" i="1" noProof="0" dirty="0" smtClean="0">
                <a:ea typeface="ＭＳ Ｐゴシック" pitchFamily="34" charset="-128"/>
              </a:rPr>
              <a:t> for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waterbird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counting</a:t>
            </a:r>
            <a:r>
              <a:rPr lang="pt-PT" altLang="en-US" sz="1050" noProof="0" dirty="0" smtClean="0">
                <a:ea typeface="ＭＳ Ｐゴシック" pitchFamily="34" charset="-128"/>
              </a:rPr>
              <a:t>. </a:t>
            </a:r>
            <a:r>
              <a:rPr lang="pt-PT" altLang="en-US" sz="1050" noProof="0" dirty="0" smtClean="0">
                <a:ea typeface="ＭＳ Ｐゴシック" pitchFamily="34" charset="-128"/>
                <a:hlinkClick r:id="rId3"/>
              </a:rPr>
              <a:t>http://www.wetlands.org/Portals/0/activeforums_Attach/Protocol_for_waterbird_counting_En.pdf</a:t>
            </a:r>
            <a:endParaRPr lang="pt-PT" altLang="en-US" sz="1050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50" i="1" noProof="0" dirty="0" err="1" smtClean="0"/>
              <a:t>Guide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méthodologique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pour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le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suivi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des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oiseaux</a:t>
            </a:r>
            <a:r>
              <a:rPr lang="pt-PT" sz="1050" i="1" noProof="0" dirty="0" smtClean="0"/>
              <a:t> d'</a:t>
            </a:r>
            <a:r>
              <a:rPr lang="pt-PT" sz="1050" i="1" noProof="0" dirty="0" err="1" smtClean="0"/>
              <a:t>eau</a:t>
            </a:r>
            <a:r>
              <a:rPr lang="pt-PT" sz="1050" i="1" noProof="0" dirty="0" smtClean="0"/>
              <a:t> : </a:t>
            </a:r>
            <a:r>
              <a:rPr lang="pt-PT" sz="1050" i="1" noProof="0" dirty="0" err="1" smtClean="0"/>
              <a:t>Protocole</a:t>
            </a:r>
            <a:r>
              <a:rPr lang="pt-PT" sz="1050" i="1" noProof="0" dirty="0" smtClean="0"/>
              <a:t> de </a:t>
            </a:r>
            <a:r>
              <a:rPr lang="pt-PT" sz="1050" i="1" noProof="0" dirty="0" err="1" smtClean="0"/>
              <a:t>terrain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pour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le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comptage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des</a:t>
            </a:r>
            <a:r>
              <a:rPr lang="pt-PT" sz="1050" i="1" noProof="0" dirty="0" smtClean="0"/>
              <a:t> </a:t>
            </a:r>
            <a:r>
              <a:rPr lang="pt-PT" sz="1050" i="1" noProof="0" dirty="0" err="1" smtClean="0"/>
              <a:t>oiseaux</a:t>
            </a:r>
            <a:r>
              <a:rPr lang="pt-PT" sz="1050" i="1" noProof="0" dirty="0" smtClean="0"/>
              <a:t> d'</a:t>
            </a:r>
            <a:r>
              <a:rPr lang="pt-PT" sz="1050" i="1" noProof="0" dirty="0" err="1" smtClean="0"/>
              <a:t>eau</a:t>
            </a:r>
            <a:r>
              <a:rPr lang="pt-PT" sz="1050" i="1" noProof="0" dirty="0" smtClean="0"/>
              <a:t>.</a:t>
            </a:r>
            <a:r>
              <a:rPr lang="pt-PT" sz="1050" noProof="0" dirty="0" smtClean="0"/>
              <a:t> </a:t>
            </a:r>
            <a:r>
              <a:rPr lang="pt-PT" altLang="en-US" sz="1050" noProof="0" dirty="0" smtClean="0">
                <a:ea typeface="ＭＳ Ｐゴシック" pitchFamily="34" charset="-128"/>
                <a:hlinkClick r:id="rId4"/>
              </a:rPr>
              <a:t>http://www.wetlands.org/LinkClick.aspx?fileticket=cQEmmRINQZ8%3d&amp;tabid=2791&amp;portalid=0&amp;mid=14070</a:t>
            </a:r>
            <a:endParaRPr lang="pt-PT" altLang="en-US" sz="1050" noProof="0" dirty="0" smtClean="0">
              <a:ea typeface="ＭＳ Ｐゴシック" pitchFamily="34" charset="-128"/>
            </a:endParaRPr>
          </a:p>
          <a:p>
            <a:endParaRPr lang="pt-PT" altLang="en-US" sz="1050" noProof="0" dirty="0" smtClean="0">
              <a:ea typeface="ＭＳ Ｐゴシック" pitchFamily="34" charset="-128"/>
            </a:endParaRPr>
          </a:p>
          <a:p>
            <a:r>
              <a:rPr lang="pt-PT" altLang="en-US" sz="1050" noProof="0" dirty="0" smtClean="0">
                <a:ea typeface="ＭＳ Ｐゴシック" pitchFamily="34" charset="-128"/>
              </a:rPr>
              <a:t>Estão também disponíveis alguns exemplos de planificação estratégica para monitorização para a Iniciativa da Via Migratória do Mar de </a:t>
            </a:r>
            <a:r>
              <a:rPr lang="pt-PT" altLang="en-US" sz="1050" noProof="0" dirty="0" err="1" smtClean="0">
                <a:ea typeface="ＭＳ Ｐゴシック" pitchFamily="34" charset="-128"/>
              </a:rPr>
              <a:t>Wadden</a:t>
            </a:r>
            <a:r>
              <a:rPr lang="pt-PT" altLang="en-US" sz="1050" noProof="0" dirty="0" smtClean="0">
                <a:ea typeface="ＭＳ Ｐゴシック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050" i="1" noProof="0" dirty="0" smtClean="0">
                <a:ea typeface="ＭＳ Ｐゴシック" pitchFamily="34" charset="-128"/>
              </a:rPr>
              <a:t>West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Africa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Monitoring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Strategy</a:t>
            </a:r>
            <a:r>
              <a:rPr lang="pt-PT" altLang="en-US" sz="1050" noProof="0" dirty="0" smtClean="0">
                <a:ea typeface="ＭＳ Ｐゴシック" pitchFamily="34" charset="-128"/>
              </a:rPr>
              <a:t>: </a:t>
            </a:r>
            <a:r>
              <a:rPr lang="pt-PT" altLang="en-US" sz="1050" noProof="0" dirty="0" smtClean="0">
                <a:ea typeface="ＭＳ Ｐゴシック" pitchFamily="34" charset="-128"/>
                <a:hlinkClick r:id="rId5"/>
              </a:rPr>
              <a:t>http://www.waddensea-secretariat.org/sites/default/files/downloads/west_africa_monitoring_strategy.pdf</a:t>
            </a:r>
            <a:endParaRPr lang="pt-PT" altLang="en-US" sz="1050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050" i="1" noProof="0" dirty="0" err="1" smtClean="0">
                <a:ea typeface="ＭＳ Ｐゴシック" pitchFamily="34" charset="-128"/>
              </a:rPr>
              <a:t>Integrated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monitoring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of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waterbirds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along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the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East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Atlantic</a:t>
            </a:r>
            <a:r>
              <a:rPr lang="pt-PT" altLang="en-US" sz="1050" i="1" noProof="0" dirty="0" smtClean="0">
                <a:ea typeface="ＭＳ Ｐゴシック" pitchFamily="34" charset="-128"/>
              </a:rPr>
              <a:t> </a:t>
            </a:r>
            <a:r>
              <a:rPr lang="pt-PT" altLang="en-US" sz="1050" i="1" noProof="0" dirty="0" err="1" smtClean="0">
                <a:ea typeface="ＭＳ Ｐゴシック" pitchFamily="34" charset="-128"/>
              </a:rPr>
              <a:t>Flyway</a:t>
            </a:r>
            <a:r>
              <a:rPr lang="pt-PT" altLang="en-US" sz="1050" i="1" noProof="0" dirty="0" smtClean="0">
                <a:ea typeface="ＭＳ Ｐゴシック" pitchFamily="34" charset="-128"/>
              </a:rPr>
              <a:t>: </a:t>
            </a:r>
            <a:r>
              <a:rPr lang="pt-PT" altLang="en-US" sz="1050" noProof="0" dirty="0" smtClean="0">
                <a:ea typeface="ＭＳ Ｐゴシック" pitchFamily="34" charset="-128"/>
                <a:hlinkClick r:id="rId6"/>
              </a:rPr>
              <a:t>http://www.waddensea-secretariat.org/sites/default/files/downloads/flyway_monitoring_plan.pdf</a:t>
            </a:r>
            <a:endParaRPr lang="pt-PT" altLang="en-US" sz="1050" noProof="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altLang="en-US" sz="1050" i="1" noProof="0" dirty="0" smtClean="0">
              <a:ea typeface="ＭＳ Ｐゴシック" pitchFamily="34" charset="-128"/>
            </a:endParaRPr>
          </a:p>
          <a:p>
            <a:r>
              <a:rPr lang="pt-PT" sz="1050" noProof="0" dirty="0" smtClean="0">
                <a:ea typeface="ＭＳ Ｐゴシック"/>
              </a:rPr>
              <a:t>Ver também o </a:t>
            </a:r>
            <a:r>
              <a:rPr lang="pt-PT" sz="1050" b="1" noProof="0" dirty="0" smtClean="0">
                <a:ea typeface="ＭＳ Ｐゴシック"/>
              </a:rPr>
              <a:t>Módulo 4 – Porquê contar aves aquáticas?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5D85170-E99B-4367-B4F1-48F76F2E6185}" type="slidenum">
              <a:rPr lang="fr-FR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45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en-US" noProof="0" dirty="0" smtClean="0">
                <a:ea typeface="ＭＳ Ｐゴシック" pitchFamily="34" charset="-128"/>
              </a:rPr>
              <a:t>O Formador deve explicar que um</a:t>
            </a:r>
            <a:r>
              <a:rPr lang="pt-PT" altLang="en-US" baseline="0" noProof="0" dirty="0" smtClean="0">
                <a:ea typeface="ＭＳ Ｐゴシック" pitchFamily="34" charset="-128"/>
              </a:rPr>
              <a:t> protocolo de sítio</a:t>
            </a:r>
            <a:r>
              <a:rPr lang="pt-PT" altLang="en-US" noProof="0" dirty="0" smtClean="0">
                <a:ea typeface="ＭＳ Ｐゴシック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É definido segundo elementos-chave;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noProof="0" dirty="0" smtClean="0">
                <a:ea typeface="ＭＳ Ｐゴシック" pitchFamily="34" charset="-128"/>
              </a:rPr>
              <a:t>É usado sobretudo para sítios conhecidos, tais como Áreas Protegidas, que sejam exequíveis e replicáveis</a:t>
            </a:r>
            <a:r>
              <a:rPr lang="pt-PT" noProof="0" dirty="0" smtClean="0"/>
              <a:t>.</a:t>
            </a:r>
            <a:endParaRPr lang="pt-PT" altLang="en-US" baseline="0" noProof="0" dirty="0" smtClean="0">
              <a:ea typeface="ＭＳ Ｐゴシック" pitchFamily="34" charset="-128"/>
            </a:endParaRPr>
          </a:p>
          <a:p>
            <a:endParaRPr lang="pt-PT" altLang="en-US" noProof="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ECE6DC-F6EC-4839-8C68-D24FF5849022}" type="slidenum">
              <a:rPr lang="fr-FR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39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279E-F23D-4887-B253-F0D4B58DA32F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1029-5E4C-4D1D-96F3-DD909426973D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26950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8772-7768-4213-9AB6-31529B2ECF06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1BA8-7187-42EE-9B65-54500C286AF6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0377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7193-469C-428C-B259-20C464485ED0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2099-87D3-4038-8F4B-6FA8627859A5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15862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0" y="0"/>
            <a:ext cx="9144000" cy="417513"/>
            <a:chOff x="0" y="-45079"/>
            <a:chExt cx="9144000" cy="418058"/>
          </a:xfrm>
        </p:grpSpPr>
        <p:sp>
          <p:nvSpPr>
            <p:cNvPr id="5" name="Titre 1"/>
            <p:cNvSpPr txBox="1">
              <a:spLocks/>
            </p:cNvSpPr>
            <p:nvPr/>
          </p:nvSpPr>
          <p:spPr bwMode="auto">
            <a:xfrm>
              <a:off x="0" y="-45079"/>
              <a:ext cx="8229600" cy="4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noProof="0" dirty="0" err="1" smtClean="0">
                  <a:solidFill>
                    <a:schemeClr val="tx2"/>
                  </a:solidFill>
                  <a:latin typeface="Arial Black" pitchFamily="34" charset="0"/>
                </a:rPr>
                <a:t>Módulo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Arial Black" pitchFamily="34" charset="0"/>
                </a:rPr>
                <a:t> 8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2000" noProof="0" dirty="0" smtClean="0">
                  <a:solidFill>
                    <a:schemeClr val="tx2"/>
                  </a:solidFill>
                  <a:latin typeface="Calibri" pitchFamily="34" charset="0"/>
                </a:rPr>
                <a:t>– Das </a:t>
              </a:r>
              <a:r>
                <a:rPr lang="en-GB" altLang="en-US" sz="20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contagens</a:t>
              </a:r>
              <a:r>
                <a:rPr lang="en-GB" altLang="en-US" sz="20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20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à</a:t>
              </a:r>
              <a:r>
                <a:rPr lang="en-GB" altLang="en-US" sz="20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20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monitorização</a:t>
              </a:r>
              <a:endParaRPr lang="en-GB" altLang="en-US" sz="2000" noProof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0" y="360262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" indent="-3175">
              <a:buNone/>
              <a:defRPr sz="2800"/>
            </a:lvl1pPr>
            <a:lvl2pPr marL="200025" indent="-200025"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DAA5-35D1-4509-BBF8-659A8A286206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FD9F-40BF-47FD-B54A-33980AB43AA6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8980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FCF2-8F20-4215-A542-878073ED3BA9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BC8E-81EB-4D3E-9DFA-00FB4E6C2EF3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1282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54F0-7425-4615-8A6C-5958D0B544FD}" type="datetime1">
              <a:rPr lang="en-GB" altLang="en-US" noProof="0" smtClean="0"/>
              <a:pPr>
                <a:defRPr/>
              </a:pPr>
              <a:t>06/10/2015</a:t>
            </a:fld>
            <a:endParaRPr lang="en-GB" altLang="en-US" noProof="0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56DF-6F97-45A1-85DE-7ED44AB8BC55}" type="slidenum">
              <a:rPr lang="en-GB" altLang="en-US" noProof="0" smtClean="0"/>
              <a:pPr>
                <a:defRPr/>
              </a:pPr>
              <a:t>‹N°›</a:t>
            </a:fld>
            <a:endParaRPr lang="en-GB" altLang="en-US" noProof="0" dirty="0"/>
          </a:p>
        </p:txBody>
      </p:sp>
      <p:grpSp>
        <p:nvGrpSpPr>
          <p:cNvPr id="11" name="Groupe 7"/>
          <p:cNvGrpSpPr>
            <a:grpSpLocks/>
          </p:cNvGrpSpPr>
          <p:nvPr userDrawn="1"/>
        </p:nvGrpSpPr>
        <p:grpSpPr bwMode="auto">
          <a:xfrm>
            <a:off x="0" y="0"/>
            <a:ext cx="9144000" cy="417513"/>
            <a:chOff x="0" y="-45079"/>
            <a:chExt cx="9144000" cy="418058"/>
          </a:xfrm>
        </p:grpSpPr>
        <p:sp>
          <p:nvSpPr>
            <p:cNvPr id="12" name="Titre 1"/>
            <p:cNvSpPr txBox="1">
              <a:spLocks/>
            </p:cNvSpPr>
            <p:nvPr/>
          </p:nvSpPr>
          <p:spPr bwMode="auto">
            <a:xfrm>
              <a:off x="0" y="-45079"/>
              <a:ext cx="8229600" cy="4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noProof="0" dirty="0" err="1" smtClean="0">
                  <a:solidFill>
                    <a:schemeClr val="tx2"/>
                  </a:solidFill>
                  <a:latin typeface="Arial Black" pitchFamily="34" charset="0"/>
                </a:rPr>
                <a:t>Módulo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Arial Black" pitchFamily="34" charset="0"/>
                </a:rPr>
                <a:t> 8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– Das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contagens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à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monitorização</a:t>
              </a:r>
              <a:endParaRPr lang="en-GB" altLang="en-US" sz="1600" noProof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0" y="360262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25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du titre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2C56-288B-4A1D-B460-68916510DDBA}" type="datetime1">
              <a:rPr lang="en-GB" altLang="en-US" noProof="0" smtClean="0"/>
              <a:pPr>
                <a:defRPr/>
              </a:pPr>
              <a:t>06/10/2015</a:t>
            </a:fld>
            <a:endParaRPr lang="en-GB" altLang="en-US" noProof="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11F-006B-42B0-BE36-1914DD6CA2EC}" type="slidenum">
              <a:rPr lang="en-GB" altLang="en-US" noProof="0" smtClean="0"/>
              <a:pPr>
                <a:defRPr/>
              </a:pPr>
              <a:t>‹N°›</a:t>
            </a:fld>
            <a:endParaRPr lang="en-GB" altLang="en-US" noProof="0" dirty="0"/>
          </a:p>
        </p:txBody>
      </p:sp>
      <p:grpSp>
        <p:nvGrpSpPr>
          <p:cNvPr id="10" name="Groupe 7"/>
          <p:cNvGrpSpPr>
            <a:grpSpLocks/>
          </p:cNvGrpSpPr>
          <p:nvPr userDrawn="1"/>
        </p:nvGrpSpPr>
        <p:grpSpPr bwMode="auto">
          <a:xfrm>
            <a:off x="0" y="0"/>
            <a:ext cx="9144000" cy="417513"/>
            <a:chOff x="0" y="-45079"/>
            <a:chExt cx="9144000" cy="418058"/>
          </a:xfrm>
        </p:grpSpPr>
        <p:sp>
          <p:nvSpPr>
            <p:cNvPr id="11" name="Titre 1"/>
            <p:cNvSpPr txBox="1">
              <a:spLocks/>
            </p:cNvSpPr>
            <p:nvPr/>
          </p:nvSpPr>
          <p:spPr bwMode="auto">
            <a:xfrm>
              <a:off x="0" y="-45079"/>
              <a:ext cx="8229600" cy="4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noProof="0" dirty="0" err="1" smtClean="0">
                  <a:solidFill>
                    <a:schemeClr val="tx2"/>
                  </a:solidFill>
                  <a:latin typeface="Arial Black" pitchFamily="34" charset="0"/>
                </a:rPr>
                <a:t>Módulo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Arial Black" pitchFamily="34" charset="0"/>
                </a:rPr>
                <a:t> 8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– Das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contagens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à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monitorização</a:t>
              </a:r>
              <a:endParaRPr lang="en-GB" altLang="en-US" sz="1600" noProof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0" y="360262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38BD-3EBE-4332-9731-B9F822A9FA5F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2D9A-42A5-4D15-9459-50F41B90E223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  <p:grpSp>
        <p:nvGrpSpPr>
          <p:cNvPr id="6" name="Groupe 7"/>
          <p:cNvGrpSpPr>
            <a:grpSpLocks/>
          </p:cNvGrpSpPr>
          <p:nvPr userDrawn="1"/>
        </p:nvGrpSpPr>
        <p:grpSpPr bwMode="auto">
          <a:xfrm>
            <a:off x="0" y="0"/>
            <a:ext cx="9144000" cy="417513"/>
            <a:chOff x="0" y="-45079"/>
            <a:chExt cx="9144000" cy="418058"/>
          </a:xfrm>
        </p:grpSpPr>
        <p:sp>
          <p:nvSpPr>
            <p:cNvPr id="7" name="Titre 1"/>
            <p:cNvSpPr txBox="1">
              <a:spLocks/>
            </p:cNvSpPr>
            <p:nvPr/>
          </p:nvSpPr>
          <p:spPr bwMode="auto">
            <a:xfrm>
              <a:off x="0" y="-45079"/>
              <a:ext cx="8229600" cy="4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noProof="0" dirty="0" err="1" smtClean="0">
                  <a:solidFill>
                    <a:schemeClr val="tx2"/>
                  </a:solidFill>
                  <a:latin typeface="Arial Black" pitchFamily="34" charset="0"/>
                </a:rPr>
                <a:t>Módulo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Arial Black" pitchFamily="34" charset="0"/>
                </a:rPr>
                <a:t> 8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– Das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contagens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à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monitorização</a:t>
              </a:r>
              <a:endParaRPr lang="en-GB" altLang="en-US" sz="1600" noProof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0" y="360262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39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D625-B8E0-423B-A813-888C5B698FA1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2A3A-95D7-43DE-BBCD-04BB8183B78B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0578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27E6-8D96-4B89-AA10-8A2D6B211DC9}" type="datetime1">
              <a:rPr lang="en-GB" altLang="en-US" noProof="0" smtClean="0"/>
              <a:pPr>
                <a:defRPr/>
              </a:pPr>
              <a:t>06/10/2015</a:t>
            </a:fld>
            <a:endParaRPr lang="en-GB" altLang="en-US" noProof="0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D0A3-C112-48ED-815D-4A659E02EF76}" type="slidenum">
              <a:rPr lang="en-GB" altLang="en-US" noProof="0" smtClean="0"/>
              <a:pPr>
                <a:defRPr/>
              </a:pPr>
              <a:t>‹N°›</a:t>
            </a:fld>
            <a:endParaRPr lang="en-GB" altLang="en-US" noProof="0" dirty="0"/>
          </a:p>
        </p:txBody>
      </p:sp>
      <p:grpSp>
        <p:nvGrpSpPr>
          <p:cNvPr id="8" name="Groupe 7"/>
          <p:cNvGrpSpPr>
            <a:grpSpLocks/>
          </p:cNvGrpSpPr>
          <p:nvPr userDrawn="1"/>
        </p:nvGrpSpPr>
        <p:grpSpPr bwMode="auto">
          <a:xfrm>
            <a:off x="0" y="0"/>
            <a:ext cx="9144000" cy="417513"/>
            <a:chOff x="0" y="-45079"/>
            <a:chExt cx="9144000" cy="418058"/>
          </a:xfrm>
        </p:grpSpPr>
        <p:sp>
          <p:nvSpPr>
            <p:cNvPr id="9" name="Titre 1"/>
            <p:cNvSpPr txBox="1">
              <a:spLocks/>
            </p:cNvSpPr>
            <p:nvPr/>
          </p:nvSpPr>
          <p:spPr bwMode="auto">
            <a:xfrm>
              <a:off x="0" y="-45079"/>
              <a:ext cx="8229600" cy="4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335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noProof="0" dirty="0" err="1" smtClean="0">
                  <a:solidFill>
                    <a:schemeClr val="tx2"/>
                  </a:solidFill>
                  <a:latin typeface="Arial Black" pitchFamily="34" charset="0"/>
                </a:rPr>
                <a:t>Módulo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Arial Black" pitchFamily="34" charset="0"/>
                </a:rPr>
                <a:t> 8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– Das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contagens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à</a:t>
              </a:r>
              <a:r>
                <a:rPr lang="en-GB" altLang="en-US" sz="1600" noProof="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GB" altLang="en-US" sz="1600" noProof="0" dirty="0" err="1" smtClean="0">
                  <a:solidFill>
                    <a:schemeClr val="tx2"/>
                  </a:solidFill>
                  <a:latin typeface="Calibri" pitchFamily="34" charset="0"/>
                </a:rPr>
                <a:t>monitorização</a:t>
              </a:r>
              <a:endParaRPr lang="en-GB" altLang="en-US" sz="1600" noProof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0" y="360262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51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4C7D-5F1A-4012-AD4A-2B38B297050F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C73C-BEAF-4F95-82CC-3822EF03CC72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19285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D1F59D-638B-4263-95C2-7027C4BABEBA}" type="datetime1">
              <a:rPr lang="fr-FR" altLang="en-US"/>
              <a:pPr>
                <a:defRPr/>
              </a:pPr>
              <a:t>06/10/2015</a:t>
            </a:fld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1C0A6D-3D55-4DD4-A565-B60B70582EB3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zabolcs.Nagy@wetland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ltvcosta@gmail.com" TargetMode="External"/><Relationship Id="rId4" Type="http://schemas.openxmlformats.org/officeDocument/2006/relationships/hyperlink" Target="mailto:deschamps@tourduvalat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468313" y="1484784"/>
            <a:ext cx="82804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en-US" sz="2500" b="1" noProof="0" dirty="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– </a:t>
            </a:r>
            <a:r>
              <a:rPr lang="fr-FR" altLang="fr-FR" b="1" dirty="0" err="1">
                <a:solidFill>
                  <a:srgbClr val="1F497D"/>
                </a:solidFill>
                <a:latin typeface="Arial Black" pitchFamily="34" charset="0"/>
                <a:ea typeface="+mj-ea"/>
              </a:rPr>
              <a:t>Módulo</a:t>
            </a:r>
            <a:r>
              <a:rPr lang="fr-FR" altLang="fr-FR" b="1" dirty="0">
                <a:solidFill>
                  <a:srgbClr val="1F497D"/>
                </a:solidFill>
                <a:latin typeface="Arial Black" pitchFamily="34" charset="0"/>
                <a:ea typeface="+mj-ea"/>
              </a:rPr>
              <a:t> </a:t>
            </a:r>
            <a:r>
              <a:rPr lang="en-GB" altLang="en-US" sz="2500" b="1" noProof="0" dirty="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>8 – </a:t>
            </a:r>
            <a:br>
              <a:rPr lang="en-GB" altLang="en-US" sz="2500" b="1" noProof="0" dirty="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altLang="en-US" sz="2500" b="1" noProof="0" dirty="0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Das </a:t>
            </a:r>
            <a:r>
              <a:rPr lang="en-GB" altLang="en-US" sz="2500" b="1" noProof="0" dirty="0" err="1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contagens</a:t>
            </a:r>
            <a:r>
              <a:rPr lang="en-GB" altLang="en-US" sz="2500" b="1" noProof="0" dirty="0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500" b="1" noProof="0" dirty="0" err="1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à</a:t>
            </a:r>
            <a:r>
              <a:rPr lang="en-GB" altLang="en-US" sz="2500" b="1" noProof="0" dirty="0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500" b="1" noProof="0" dirty="0" err="1" smtClean="0">
                <a:solidFill>
                  <a:srgbClr val="FF6600"/>
                </a:solidFill>
                <a:latin typeface="Arial Black" pitchFamily="34" charset="0"/>
                <a:ea typeface="ＭＳ Ｐゴシック" pitchFamily="34" charset="-128"/>
              </a:rPr>
              <a:t>monitorização</a:t>
            </a:r>
            <a:r>
              <a:rPr lang="en-GB" altLang="en-US" sz="2500" b="1" noProof="0" dirty="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500" b="1" noProof="0" dirty="0" smtClean="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rPr>
            </a:br>
            <a:endParaRPr lang="en-GB" altLang="en-US" sz="2500" b="1" noProof="0" dirty="0" smtClean="0">
              <a:solidFill>
                <a:schemeClr val="tx2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0" y="333375"/>
            <a:ext cx="9144000" cy="11509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en-US" sz="2800" b="1" dirty="0">
                <a:solidFill>
                  <a:srgbClr val="898989"/>
                </a:solidFill>
                <a:ea typeface="ＭＳ Ｐゴシック" pitchFamily="34" charset="-128"/>
              </a:rPr>
              <a:t>Identificação e contagem de aves aquáticas em África</a:t>
            </a:r>
          </a:p>
          <a:p>
            <a:pPr>
              <a:spcBef>
                <a:spcPct val="0"/>
              </a:spcBef>
            </a:pPr>
            <a:r>
              <a:rPr lang="en-GB" altLang="en-US" sz="2800" b="1" noProof="0" dirty="0" smtClean="0">
                <a:solidFill>
                  <a:srgbClr val="898989"/>
                </a:solidFill>
                <a:ea typeface="ＭＳ Ｐゴシック" pitchFamily="34" charset="-128"/>
              </a:rPr>
              <a:t>– </a:t>
            </a:r>
            <a:r>
              <a:rPr lang="en-GB" altLang="en-US" sz="2800" b="1" noProof="0" dirty="0" err="1" smtClean="0">
                <a:solidFill>
                  <a:srgbClr val="898989"/>
                </a:solidFill>
                <a:ea typeface="ＭＳ Ｐゴシック" pitchFamily="34" charset="-128"/>
              </a:rPr>
              <a:t>Formação</a:t>
            </a:r>
            <a:r>
              <a:rPr lang="en-GB" altLang="en-US" sz="2800" b="1" noProof="0" dirty="0" smtClean="0">
                <a:solidFill>
                  <a:srgbClr val="898989"/>
                </a:solidFill>
                <a:ea typeface="ＭＳ Ｐゴシック" pitchFamily="34" charset="-128"/>
              </a:rPr>
              <a:t> –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 sz="2800" noProof="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307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92A699-944C-4A35-9DD5-ABEB92317C63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85113" y="6184900"/>
            <a:ext cx="984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1F497D"/>
                </a:solidFill>
                <a:latin typeface="+mn-lt"/>
              </a:rPr>
              <a:t>2015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936"/>
            <a:ext cx="5440362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4" descr="Critical Site Network Tool - Dehalak Archipelago and offshore islands - Google Chrome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0861" y="2036337"/>
            <a:ext cx="3394219" cy="27151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27373"/>
            <a:ext cx="493204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pt-PT" sz="2400" dirty="0" smtClean="0">
                <a:ea typeface="+mn-ea"/>
              </a:rPr>
              <a:t>Muitos sítios, tais como Áreas Importantes para as Aves (IBA) e Áreas Chave para Biodiversidade (KBA), são </a:t>
            </a:r>
            <a:r>
              <a:rPr lang="pt-PT" sz="2400" b="1" dirty="0" smtClean="0">
                <a:ea typeface="+mn-ea"/>
              </a:rPr>
              <a:t>demasiado grandes para uma equipa de contagem </a:t>
            </a:r>
            <a:r>
              <a:rPr lang="pt-PT" sz="2400" dirty="0" smtClean="0">
                <a:ea typeface="+mn-ea"/>
              </a:rPr>
              <a:t>conseguir contá-los num período de tempo razoável</a:t>
            </a:r>
          </a:p>
          <a:p>
            <a:pPr>
              <a:buFont typeface="Arial" charset="0"/>
              <a:buChar char="•"/>
              <a:defRPr/>
            </a:pPr>
            <a:endParaRPr lang="pt-PT" sz="2400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pt-PT" sz="2400" dirty="0" smtClean="0">
                <a:ea typeface="+mn-ea"/>
              </a:rPr>
              <a:t>Dividimos os sítios em </a:t>
            </a:r>
            <a:r>
              <a:rPr lang="pt-PT" sz="2400" b="1" dirty="0" smtClean="0">
                <a:ea typeface="+mn-ea"/>
              </a:rPr>
              <a:t>unidades de contagem </a:t>
            </a:r>
            <a:r>
              <a:rPr lang="pt-PT" sz="2400" dirty="0" smtClean="0">
                <a:ea typeface="+mn-ea"/>
              </a:rPr>
              <a:t>que podem ser visitadas do mesmo modo</a:t>
            </a:r>
          </a:p>
          <a:p>
            <a:pPr>
              <a:buFont typeface="Arial" charset="0"/>
              <a:buChar char="•"/>
              <a:defRPr/>
            </a:pPr>
            <a:endParaRPr lang="pt-PT" sz="2400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pt-PT" sz="2400" dirty="0" smtClean="0">
                <a:ea typeface="+mn-ea"/>
              </a:rPr>
              <a:t>As unidades de contagem incluem uma série de pontos de observação, </a:t>
            </a:r>
            <a:r>
              <a:rPr lang="pt-PT" sz="2400" dirty="0" err="1" smtClean="0">
                <a:ea typeface="+mn-ea"/>
              </a:rPr>
              <a:t>transectos</a:t>
            </a:r>
            <a:r>
              <a:rPr lang="pt-PT" sz="2400" dirty="0" smtClean="0">
                <a:ea typeface="+mn-ea"/>
              </a:rPr>
              <a:t>, etc.</a:t>
            </a:r>
            <a:endParaRPr lang="pt-PT" sz="2400" dirty="0">
              <a:ea typeface="+mn-ea"/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6192708" y="2830670"/>
            <a:ext cx="1033275" cy="64582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450037" y="2544298"/>
            <a:ext cx="760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latin typeface="Arial" pitchFamily="34" charset="0"/>
              </a:rPr>
              <a:t>&gt; 100 km</a:t>
            </a:r>
            <a:endParaRPr lang="en-GB" altLang="en-US" sz="1600" dirty="0">
              <a:latin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467544" y="562670"/>
            <a:ext cx="841059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Aves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Aquáticas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Divisão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do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em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unidades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contagem</a:t>
            </a:r>
            <a:endParaRPr lang="en-GB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overzicht telgebieden Helleh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2816"/>
            <a:ext cx="5108448" cy="423062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altLang="en-US" sz="2800" dirty="0" smtClean="0">
                <a:ea typeface="ＭＳ Ｐゴシック" pitchFamily="34" charset="-128"/>
              </a:rPr>
              <a:t>A definição das unidades de contagem devem ter em conta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altLang="en-US" sz="2400" dirty="0" smtClean="0">
                <a:ea typeface="ＭＳ Ｐゴシック" pitchFamily="34" charset="-128"/>
              </a:rPr>
              <a:t>O regime hidrológico (p. ex. marés, inundação, etc.)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altLang="en-US" sz="2400" dirty="0" smtClean="0">
                <a:ea typeface="ＭＳ Ｐゴシック" pitchFamily="34" charset="-128"/>
              </a:rPr>
              <a:t>Acessos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altLang="en-US" sz="2400" dirty="0" smtClean="0">
                <a:ea typeface="ＭＳ Ｐゴシック" pitchFamily="34" charset="-128"/>
              </a:rPr>
              <a:t>Visibilidade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altLang="en-US" sz="2400" dirty="0" smtClean="0">
                <a:ea typeface="ＭＳ Ｐゴシック" pitchFamily="34" charset="-128"/>
              </a:rPr>
              <a:t>Meio de transporte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490662"/>
            <a:ext cx="841059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Aves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Aquáticas</a:t>
            </a:r>
            <a:endParaRPr lang="en-GB" altLang="en-US" sz="2400" dirty="0" smtClean="0">
              <a:solidFill>
                <a:srgbClr val="1F497D"/>
              </a:solidFill>
              <a:latin typeface="Arial Black" pitchFamily="34" charset="0"/>
              <a:ea typeface="ＭＳ Ｐゴシック" pitchFamily="34" charset="-128"/>
            </a:endParaRPr>
          </a:p>
          <a:p>
            <a:pPr algn="ctr"/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Divisão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do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em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unidades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contagem</a:t>
            </a:r>
            <a:endParaRPr lang="en-GB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19198"/>
          <a:stretch/>
        </p:blipFill>
        <p:spPr>
          <a:xfrm>
            <a:off x="0" y="2996952"/>
            <a:ext cx="6070750" cy="30809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1347733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Exemplo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níveis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divisão</a:t>
            </a:r>
            <a:endParaRPr lang="en-GB" sz="2000" b="1" dirty="0" smtClean="0"/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en-GB" sz="2000" dirty="0" err="1" smtClean="0"/>
              <a:t>Complexo</a:t>
            </a:r>
            <a:r>
              <a:rPr lang="en-GB" sz="2000" dirty="0" smtClean="0"/>
              <a:t>: 			</a:t>
            </a:r>
            <a:r>
              <a:rPr lang="en-GB" sz="2000" dirty="0" err="1" smtClean="0"/>
              <a:t>Lago</a:t>
            </a:r>
            <a:r>
              <a:rPr lang="en-GB" sz="2000" dirty="0" smtClean="0"/>
              <a:t> </a:t>
            </a:r>
            <a:r>
              <a:rPr lang="en-GB" sz="2000" i="1" dirty="0" smtClean="0"/>
              <a:t>Nasser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en-GB" sz="2000" dirty="0" err="1" smtClean="0"/>
              <a:t>Sítio</a:t>
            </a:r>
            <a:r>
              <a:rPr lang="en-GB" sz="2000" dirty="0" smtClean="0"/>
              <a:t>: 			</a:t>
            </a:r>
            <a:r>
              <a:rPr lang="en-GB" sz="2000" i="1" dirty="0" err="1" smtClean="0"/>
              <a:t>Khor</a:t>
            </a:r>
            <a:r>
              <a:rPr lang="en-GB" sz="2000" i="1" dirty="0" smtClean="0"/>
              <a:t> Allaqi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en-GB" sz="2000" dirty="0" err="1" smtClean="0"/>
              <a:t>Unidades</a:t>
            </a:r>
            <a:r>
              <a:rPr lang="en-GB" sz="2000" dirty="0" smtClean="0"/>
              <a:t> de </a:t>
            </a:r>
            <a:r>
              <a:rPr lang="en-GB" sz="2000" dirty="0" err="1" smtClean="0"/>
              <a:t>contagem</a:t>
            </a:r>
            <a:r>
              <a:rPr lang="en-GB" sz="2000" dirty="0" smtClean="0"/>
              <a:t>: 	</a:t>
            </a:r>
            <a:r>
              <a:rPr lang="en-GB" sz="2000" i="1" dirty="0" err="1" smtClean="0"/>
              <a:t>Secções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transectos</a:t>
            </a:r>
            <a:endParaRPr lang="en-GB" sz="2000" i="1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328863" algn="l"/>
              </a:tabLst>
            </a:pPr>
            <a:r>
              <a:rPr lang="en-GB" sz="2000" dirty="0" err="1" smtClean="0"/>
              <a:t>Pontos</a:t>
            </a:r>
            <a:r>
              <a:rPr lang="en-GB" sz="2000" dirty="0" smtClean="0"/>
              <a:t> de </a:t>
            </a:r>
            <a:r>
              <a:rPr lang="en-GB" sz="2000" dirty="0" err="1" smtClean="0"/>
              <a:t>observação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i="1" dirty="0" smtClean="0"/>
          </a:p>
          <a:p>
            <a:pPr algn="r"/>
            <a:r>
              <a:rPr lang="en-GB" sz="2000" dirty="0" smtClean="0"/>
              <a:t>Para </a:t>
            </a:r>
            <a:r>
              <a:rPr lang="en-GB" sz="2000" dirty="0" err="1" smtClean="0"/>
              <a:t>monitorização</a:t>
            </a:r>
            <a:r>
              <a:rPr lang="en-GB" sz="2000" dirty="0" smtClean="0"/>
              <a:t> </a:t>
            </a:r>
            <a:r>
              <a:rPr lang="en-GB" altLang="en-US" sz="2000" b="1" dirty="0" err="1" smtClean="0">
                <a:solidFill>
                  <a:srgbClr val="FF6600"/>
                </a:solidFill>
              </a:rPr>
              <a:t>exequível</a:t>
            </a:r>
            <a:r>
              <a:rPr lang="en-GB" altLang="en-US" sz="2000" b="1" dirty="0" smtClean="0">
                <a:solidFill>
                  <a:srgbClr val="FF6600"/>
                </a:solidFill>
              </a:rPr>
              <a:t> &amp; </a:t>
            </a:r>
            <a:r>
              <a:rPr lang="en-GB" altLang="en-US" sz="2000" b="1" dirty="0" err="1" smtClean="0">
                <a:solidFill>
                  <a:srgbClr val="FF6600"/>
                </a:solidFill>
              </a:rPr>
              <a:t>replicável</a:t>
            </a:r>
            <a:endParaRPr lang="en-GB" alt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i="1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467544" y="490662"/>
            <a:ext cx="841059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Aves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Aquáticas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Divisão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do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em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unidades</a:t>
            </a:r>
            <a:r>
              <a:rPr lang="en-GB" altLang="en-US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</a:t>
            </a:r>
            <a:r>
              <a:rPr lang="en-GB" altLang="en-US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contagem</a:t>
            </a:r>
            <a:endParaRPr lang="en-GB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/>
          <a:lstStyle/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Aves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Aquáticas</a:t>
            </a:r>
            <a:r>
              <a:rPr lang="en-GB" altLang="en-US" sz="2800" noProof="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800" noProof="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Registo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dados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em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sítios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e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unidades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contagem</a:t>
            </a:r>
            <a:endParaRPr lang="en-GB" sz="2000" noProof="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1560" y="1421829"/>
            <a:ext cx="8280920" cy="3519339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 err="1" smtClean="0"/>
              <a:t>Que</a:t>
            </a:r>
            <a:r>
              <a:rPr lang="en-GB" b="1" noProof="0" dirty="0" smtClean="0"/>
              <a:t> dados?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err="1" smtClean="0"/>
              <a:t>Código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sítio</a:t>
            </a:r>
            <a:endParaRPr lang="en-GB" noProof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 smtClean="0"/>
              <a:t>C</a:t>
            </a:r>
            <a:r>
              <a:rPr lang="en-GB" noProof="0" dirty="0" err="1" smtClean="0"/>
              <a:t>ódigo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sítio</a:t>
            </a:r>
            <a:r>
              <a:rPr lang="en-GB" noProof="0" dirty="0" smtClean="0"/>
              <a:t> da Wetlands International, se </a:t>
            </a:r>
            <a:r>
              <a:rPr lang="en-GB" noProof="0" dirty="0" err="1" smtClean="0"/>
              <a:t>já</a:t>
            </a:r>
            <a:r>
              <a:rPr lang="en-GB" noProof="0" dirty="0" smtClean="0"/>
              <a:t> </a:t>
            </a:r>
            <a:r>
              <a:rPr lang="en-GB" noProof="0" dirty="0" err="1" smtClean="0"/>
              <a:t>existente</a:t>
            </a:r>
            <a:r>
              <a:rPr lang="en-GB" noProof="0" dirty="0" smtClean="0"/>
              <a:t> com </a:t>
            </a:r>
            <a:r>
              <a:rPr lang="en-GB" noProof="0" dirty="0" err="1" smtClean="0"/>
              <a:t>contagens</a:t>
            </a:r>
            <a:r>
              <a:rPr lang="en-GB" noProof="0" dirty="0" smtClean="0"/>
              <a:t> </a:t>
            </a:r>
            <a:r>
              <a:rPr lang="en-GB" noProof="0" dirty="0" err="1" smtClean="0"/>
              <a:t>enviadas</a:t>
            </a:r>
            <a:r>
              <a:rPr lang="en-GB" noProof="0" dirty="0" smtClean="0"/>
              <a:t> </a:t>
            </a:r>
            <a:r>
              <a:rPr lang="en-GB" noProof="0" dirty="0" err="1" smtClean="0"/>
              <a:t>à</a:t>
            </a:r>
            <a:r>
              <a:rPr lang="en-GB" noProof="0" dirty="0" smtClean="0"/>
              <a:t> WI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noProof="0" dirty="0" err="1" smtClean="0"/>
              <a:t>Código</a:t>
            </a:r>
            <a:r>
              <a:rPr lang="en-GB" noProof="0" dirty="0" smtClean="0"/>
              <a:t> </a:t>
            </a:r>
            <a:r>
              <a:rPr lang="en-GB" noProof="0" dirty="0" err="1" smtClean="0"/>
              <a:t>nacional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sítio</a:t>
            </a:r>
            <a:r>
              <a:rPr lang="en-GB" noProof="0" dirty="0" smtClean="0"/>
              <a:t>, se </a:t>
            </a:r>
            <a:r>
              <a:rPr lang="en-GB" noProof="0" dirty="0" err="1" smtClean="0"/>
              <a:t>existir</a:t>
            </a:r>
            <a:endParaRPr lang="en-GB" noProof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smtClean="0"/>
              <a:t>Nome do </a:t>
            </a:r>
            <a:r>
              <a:rPr lang="en-GB" noProof="0" dirty="0" err="1" smtClean="0"/>
              <a:t>sítio</a:t>
            </a:r>
            <a:endParaRPr lang="en-GB" noProof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smtClean="0"/>
              <a:t>Nome do </a:t>
            </a:r>
            <a:r>
              <a:rPr lang="en-GB" noProof="0" dirty="0" err="1" smtClean="0"/>
              <a:t>complexo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sítios</a:t>
            </a:r>
            <a:endParaRPr lang="en-GB" noProof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err="1" smtClean="0"/>
              <a:t>Região</a:t>
            </a:r>
            <a:endParaRPr lang="en-GB" noProof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smtClean="0"/>
              <a:t>Latitude (Y) : </a:t>
            </a:r>
            <a:r>
              <a:rPr lang="en-GB" noProof="0" dirty="0" err="1" smtClean="0"/>
              <a:t>em</a:t>
            </a:r>
            <a:r>
              <a:rPr lang="en-GB" noProof="0" dirty="0" smtClean="0"/>
              <a:t> </a:t>
            </a:r>
            <a:r>
              <a:rPr lang="en-GB" noProof="0" dirty="0" err="1" smtClean="0"/>
              <a:t>graus</a:t>
            </a:r>
            <a:r>
              <a:rPr lang="en-GB" noProof="0" dirty="0" smtClean="0"/>
              <a:t> </a:t>
            </a:r>
            <a:r>
              <a:rPr lang="en-GB" noProof="0" dirty="0" err="1" smtClean="0"/>
              <a:t>decimais</a:t>
            </a:r>
            <a:r>
              <a:rPr lang="en-GB" noProof="0" dirty="0" smtClean="0"/>
              <a:t> </a:t>
            </a:r>
            <a:r>
              <a:rPr lang="en-GB" noProof="0" dirty="0" err="1" smtClean="0"/>
              <a:t>em</a:t>
            </a:r>
            <a:r>
              <a:rPr lang="en-GB" noProof="0" dirty="0" smtClean="0"/>
              <a:t> WGS84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noProof="0" dirty="0" smtClean="0"/>
              <a:t>Longitude (X) : </a:t>
            </a:r>
            <a:r>
              <a:rPr lang="en-GB" noProof="0" dirty="0" err="1" smtClean="0"/>
              <a:t>em</a:t>
            </a:r>
            <a:r>
              <a:rPr lang="en-GB" noProof="0" dirty="0" smtClean="0"/>
              <a:t> </a:t>
            </a:r>
            <a:r>
              <a:rPr lang="en-GB" noProof="0" dirty="0" err="1" smtClean="0"/>
              <a:t>graus</a:t>
            </a:r>
            <a:r>
              <a:rPr lang="en-GB" noProof="0" dirty="0" smtClean="0"/>
              <a:t> </a:t>
            </a:r>
            <a:r>
              <a:rPr lang="en-GB" noProof="0" dirty="0" err="1" smtClean="0"/>
              <a:t>decimais</a:t>
            </a:r>
            <a:r>
              <a:rPr lang="en-GB" noProof="0" dirty="0" smtClean="0"/>
              <a:t> </a:t>
            </a:r>
            <a:r>
              <a:rPr lang="en-GB" noProof="0" dirty="0" err="1" smtClean="0"/>
              <a:t>em</a:t>
            </a:r>
            <a:r>
              <a:rPr lang="en-GB" noProof="0" dirty="0" smtClean="0"/>
              <a:t> WGS84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EC11F-006B-42B0-BE36-1914DD6CA2EC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1619672" y="5917852"/>
            <a:ext cx="6696744" cy="607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noProof="0" dirty="0" err="1" smtClean="0"/>
              <a:t>Necessária</a:t>
            </a:r>
            <a:r>
              <a:rPr lang="en-GB" noProof="0" dirty="0" smtClean="0"/>
              <a:t> </a:t>
            </a:r>
            <a:r>
              <a:rPr lang="en-GB" noProof="0" dirty="0" err="1" smtClean="0"/>
              <a:t>uma</a:t>
            </a:r>
            <a:r>
              <a:rPr lang="en-GB" noProof="0" dirty="0" smtClean="0"/>
              <a:t> </a:t>
            </a:r>
            <a:r>
              <a:rPr lang="en-GB" noProof="0" dirty="0" err="1" smtClean="0"/>
              <a:t>lista</a:t>
            </a:r>
            <a:r>
              <a:rPr lang="en-GB" noProof="0" dirty="0" smtClean="0"/>
              <a:t> </a:t>
            </a:r>
            <a:r>
              <a:rPr lang="en-GB" noProof="0" dirty="0" err="1" smtClean="0"/>
              <a:t>nacional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sítios</a:t>
            </a:r>
            <a:r>
              <a:rPr lang="en-GB" noProof="0" dirty="0" smtClean="0"/>
              <a:t> </a:t>
            </a:r>
            <a:r>
              <a:rPr lang="en-GB" b="1" dirty="0" err="1" smtClean="0"/>
              <a:t>definida</a:t>
            </a:r>
            <a:endParaRPr lang="en-GB" noProof="0" dirty="0"/>
          </a:p>
        </p:txBody>
      </p:sp>
      <p:sp>
        <p:nvSpPr>
          <p:cNvPr id="3" name="Flèche droite 2"/>
          <p:cNvSpPr/>
          <p:nvPr/>
        </p:nvSpPr>
        <p:spPr>
          <a:xfrm>
            <a:off x="939652" y="602128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6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Content Placeholder 4" descr="AfWC SITE FORM EN [Compatibility Mode] - Microsoft Word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42204"/>
            <a:ext cx="3748667" cy="288314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544" y="2014544"/>
            <a:ext cx="4040188" cy="134244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GB" sz="2000" dirty="0" err="1" smtClean="0">
                <a:ea typeface="+mn-ea"/>
              </a:rPr>
              <a:t>Fichas</a:t>
            </a:r>
            <a:r>
              <a:rPr lang="en-GB" sz="2000" dirty="0" smtClean="0">
                <a:ea typeface="+mn-ea"/>
              </a:rPr>
              <a:t> de </a:t>
            </a:r>
            <a:r>
              <a:rPr lang="en-GB" sz="2000" dirty="0" err="1" smtClean="0">
                <a:ea typeface="+mn-ea"/>
              </a:rPr>
              <a:t>sítio</a:t>
            </a:r>
            <a:endParaRPr lang="en-GB" sz="2000" dirty="0" smtClean="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ea typeface="+mn-ea"/>
              </a:rPr>
              <a:t>A </a:t>
            </a:r>
            <a:r>
              <a:rPr lang="en-GB" sz="2000" b="0" dirty="0" err="1" smtClean="0">
                <a:ea typeface="+mn-ea"/>
              </a:rPr>
              <a:t>maneira</a:t>
            </a:r>
            <a:r>
              <a:rPr lang="en-GB" sz="2000" b="0" dirty="0" smtClean="0">
                <a:ea typeface="+mn-ea"/>
              </a:rPr>
              <a:t> </a:t>
            </a:r>
            <a:r>
              <a:rPr lang="en-GB" sz="2000" b="0" dirty="0" err="1" smtClean="0">
                <a:ea typeface="+mn-ea"/>
              </a:rPr>
              <a:t>mais</a:t>
            </a:r>
            <a:r>
              <a:rPr lang="en-GB" sz="2000" b="0" dirty="0" smtClean="0">
                <a:ea typeface="+mn-ea"/>
              </a:rPr>
              <a:t> simples de </a:t>
            </a:r>
            <a:r>
              <a:rPr lang="en-GB" sz="2000" b="0" dirty="0" err="1" smtClean="0">
                <a:ea typeface="+mn-ea"/>
              </a:rPr>
              <a:t>documentar</a:t>
            </a:r>
            <a:r>
              <a:rPr lang="en-GB" sz="2000" b="0" dirty="0" smtClean="0">
                <a:ea typeface="+mn-ea"/>
              </a:rPr>
              <a:t> </a:t>
            </a:r>
            <a:r>
              <a:rPr lang="en-GB" sz="2000" b="0" dirty="0" err="1" smtClean="0">
                <a:ea typeface="+mn-ea"/>
              </a:rPr>
              <a:t>os</a:t>
            </a:r>
            <a:r>
              <a:rPr lang="en-GB" sz="2000" b="0" dirty="0" smtClean="0">
                <a:ea typeface="+mn-ea"/>
              </a:rPr>
              <a:t> </a:t>
            </a:r>
            <a:r>
              <a:rPr lang="en-GB" sz="2000" b="0" dirty="0" err="1" smtClean="0">
                <a:ea typeface="+mn-ea"/>
              </a:rPr>
              <a:t>registos</a:t>
            </a:r>
            <a:r>
              <a:rPr lang="en-GB" sz="2000" b="0" dirty="0" smtClean="0">
                <a:ea typeface="+mn-ea"/>
              </a:rPr>
              <a:t> </a:t>
            </a:r>
            <a:r>
              <a:rPr lang="en-GB" sz="2000" b="0" dirty="0" err="1" smtClean="0">
                <a:ea typeface="+mn-ea"/>
              </a:rPr>
              <a:t>para</a:t>
            </a:r>
            <a:r>
              <a:rPr lang="en-GB" sz="2000" b="0" dirty="0" smtClean="0">
                <a:ea typeface="+mn-ea"/>
              </a:rPr>
              <a:t> o </a:t>
            </a:r>
            <a:r>
              <a:rPr lang="en-GB" sz="2000" b="0" dirty="0" err="1" smtClean="0">
                <a:ea typeface="+mn-ea"/>
              </a:rPr>
              <a:t>sítio</a:t>
            </a:r>
            <a:endParaRPr lang="en-GB" sz="2000" b="0" dirty="0" smtClean="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0" dirty="0" err="1" smtClean="0">
                <a:ea typeface="+mn-ea"/>
              </a:rPr>
              <a:t>Informação</a:t>
            </a:r>
            <a:r>
              <a:rPr lang="en-GB" sz="2000" b="0" dirty="0" smtClean="0">
                <a:ea typeface="+mn-ea"/>
              </a:rPr>
              <a:t> </a:t>
            </a:r>
            <a:r>
              <a:rPr lang="en-GB" sz="2000" b="0" dirty="0" err="1" smtClean="0">
                <a:ea typeface="+mn-ea"/>
              </a:rPr>
              <a:t>difícil</a:t>
            </a:r>
            <a:r>
              <a:rPr lang="en-GB" sz="2000" b="0" dirty="0" smtClean="0">
                <a:ea typeface="+mn-ea"/>
              </a:rPr>
              <a:t> de </a:t>
            </a:r>
            <a:r>
              <a:rPr lang="en-GB" sz="2000" b="0" dirty="0" err="1" smtClean="0">
                <a:ea typeface="+mn-ea"/>
              </a:rPr>
              <a:t>partilhar</a:t>
            </a:r>
            <a:endParaRPr lang="en-GB" sz="2000" b="0" dirty="0" smtClean="0">
              <a:ea typeface="+mn-ea"/>
            </a:endParaRPr>
          </a:p>
        </p:txBody>
      </p:sp>
      <p:pic>
        <p:nvPicPr>
          <p:cNvPr id="13317" name="Content Placeholder 3" descr="Screen Shot 2014-09-02 at 07.52.37.pn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6" r="14926"/>
          <a:stretch>
            <a:fillRect/>
          </a:stretch>
        </p:blipFill>
        <p:spPr>
          <a:xfrm>
            <a:off x="5318724" y="3075945"/>
            <a:ext cx="3528392" cy="3449399"/>
          </a:xfrm>
        </p:spPr>
      </p:pic>
      <p:sp>
        <p:nvSpPr>
          <p:cNvPr id="2" name="ZoneTexte 1"/>
          <p:cNvSpPr txBox="1"/>
          <p:nvPr/>
        </p:nvSpPr>
        <p:spPr>
          <a:xfrm>
            <a:off x="5291052" y="1556792"/>
            <a:ext cx="3587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Base de dados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Informação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fácil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partilhar</a:t>
            </a: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latin typeface="+mn-lt"/>
                <a:ea typeface="ＭＳ Ｐゴシック" charset="0"/>
              </a:rPr>
              <a:t>Requer</a:t>
            </a:r>
            <a:r>
              <a:rPr lang="en-GB" dirty="0" smtClean="0">
                <a:latin typeface="+mn-lt"/>
                <a:ea typeface="ＭＳ Ｐゴシック" charset="0"/>
              </a:rPr>
              <a:t> </a:t>
            </a:r>
            <a:r>
              <a:rPr lang="en-GB" dirty="0" err="1" smtClean="0">
                <a:latin typeface="+mn-lt"/>
                <a:ea typeface="ＭＳ Ｐゴシック" charset="0"/>
              </a:rPr>
              <a:t>uma</a:t>
            </a:r>
            <a:r>
              <a:rPr lang="en-GB" dirty="0" smtClean="0">
                <a:latin typeface="+mn-lt"/>
                <a:ea typeface="ＭＳ Ｐゴシック" charset="0"/>
              </a:rPr>
              <a:t> boa </a:t>
            </a:r>
            <a:r>
              <a:rPr lang="en-GB" dirty="0" err="1" smtClean="0">
                <a:latin typeface="+mn-lt"/>
                <a:ea typeface="ＭＳ Ｐゴシック" charset="0"/>
              </a:rPr>
              <a:t>ligação</a:t>
            </a:r>
            <a:r>
              <a:rPr lang="en-GB" dirty="0" smtClean="0">
                <a:latin typeface="+mn-lt"/>
                <a:ea typeface="ＭＳ Ｐゴシック" charset="0"/>
              </a:rPr>
              <a:t> Internet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latin typeface="+mn-lt"/>
                <a:ea typeface="ＭＳ Ｐゴシック" charset="0"/>
              </a:rPr>
              <a:t>Limites</a:t>
            </a:r>
            <a:r>
              <a:rPr lang="en-GB" dirty="0" smtClean="0">
                <a:latin typeface="+mn-lt"/>
                <a:ea typeface="ＭＳ Ｐゴシック" charset="0"/>
              </a:rPr>
              <a:t> </a:t>
            </a:r>
            <a:r>
              <a:rPr lang="en-GB" dirty="0" err="1" smtClean="0">
                <a:latin typeface="+mn-lt"/>
                <a:ea typeface="ＭＳ Ｐゴシック" charset="0"/>
              </a:rPr>
              <a:t>digitalizados</a:t>
            </a:r>
            <a:r>
              <a:rPr lang="en-GB" dirty="0" smtClean="0">
                <a:latin typeface="+mn-lt"/>
                <a:ea typeface="ＭＳ Ｐゴシック" charset="0"/>
              </a:rPr>
              <a:t> do </a:t>
            </a:r>
            <a:r>
              <a:rPr lang="en-GB" dirty="0" err="1" smtClean="0">
                <a:latin typeface="+mn-lt"/>
                <a:ea typeface="ＭＳ Ｐゴシック" charset="0"/>
              </a:rPr>
              <a:t>sítio</a:t>
            </a:r>
            <a:endParaRPr lang="en-GB" dirty="0" smtClean="0">
              <a:latin typeface="+mn-lt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132595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n-lt"/>
              </a:rPr>
              <a:t>Em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que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formato</a:t>
            </a:r>
            <a:r>
              <a:rPr lang="en-GB" sz="2400" b="1" dirty="0" smtClean="0">
                <a:latin typeface="+mn-lt"/>
              </a:rPr>
              <a:t>?</a:t>
            </a:r>
            <a:endParaRPr lang="en-GB" sz="2400" b="1" dirty="0">
              <a:latin typeface="+mn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/>
          <a:lstStyle/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Aves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Aquáticas</a:t>
            </a:r>
            <a:r>
              <a:rPr lang="en-GB" altLang="en-US" sz="2800" noProof="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800" noProof="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Registo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dados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em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sítios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e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unidades</a:t>
            </a:r>
            <a:r>
              <a:rPr lang="en-GB" sz="2000" noProof="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de </a:t>
            </a:r>
            <a:r>
              <a:rPr lang="en-GB" sz="2000" noProof="0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contagem</a:t>
            </a:r>
            <a:endParaRPr lang="en-GB" sz="2000" noProof="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75000">
              <a:srgbClr val="FFFFCC"/>
            </a:gs>
            <a:gs pos="100000">
              <a:srgbClr val="FFFFCC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Gestão</a:t>
            </a:r>
            <a:r>
              <a:rPr lang="en-GB" altLang="en-US" dirty="0" smtClean="0">
                <a:solidFill>
                  <a:srgbClr val="1F497D"/>
                </a:solidFill>
                <a:ea typeface="ＭＳ Ｐゴシック" pitchFamily="34" charset="-128"/>
              </a:rPr>
              <a:t> de dados do </a:t>
            </a:r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Censo</a:t>
            </a:r>
            <a:r>
              <a:rPr lang="en-GB" altLang="en-US" dirty="0" smtClean="0">
                <a:solidFill>
                  <a:srgbClr val="1F497D"/>
                </a:solidFill>
                <a:ea typeface="ＭＳ Ｐゴシック" pitchFamily="34" charset="-128"/>
              </a:rPr>
              <a:t> </a:t>
            </a:r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Internacional</a:t>
            </a:r>
            <a:endParaRPr lang="en-GB" altLang="en-US" sz="3200" noProof="0" dirty="0" smtClean="0">
              <a:ea typeface="ＭＳ Ｐゴシック" pitchFamily="34" charset="-128"/>
            </a:endParaRPr>
          </a:p>
        </p:txBody>
      </p:sp>
      <p:pic>
        <p:nvPicPr>
          <p:cNvPr id="14340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2"/>
                    </a14:imgEffect>
                    <a14:imgEffect>
                      <a14:colorTemperature colorTemp="6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395140" cy="4536504"/>
          </a:xfrm>
        </p:spPr>
      </p:pic>
      <p:sp>
        <p:nvSpPr>
          <p:cNvPr id="1433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16C493-79CE-4FE6-832A-64210344E8A5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1196752"/>
            <a:ext cx="26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 err="1" smtClean="0">
                <a:solidFill>
                  <a:srgbClr val="FF6600"/>
                </a:solidFill>
                <a:latin typeface="+mn-lt"/>
              </a:rPr>
              <a:t>Exercício</a:t>
            </a:r>
            <a:r>
              <a:rPr lang="en-GB" altLang="en-US" sz="24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GB" altLang="en-US" sz="2400" b="1" dirty="0" err="1" smtClean="0">
                <a:solidFill>
                  <a:srgbClr val="FF6600"/>
                </a:solidFill>
                <a:latin typeface="+mn-lt"/>
              </a:rPr>
              <a:t>na</a:t>
            </a:r>
            <a:r>
              <a:rPr lang="en-GB" altLang="en-US" sz="24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GB" altLang="en-US" sz="2400" b="1" dirty="0" err="1" smtClean="0">
                <a:solidFill>
                  <a:srgbClr val="FF6600"/>
                </a:solidFill>
                <a:latin typeface="+mn-lt"/>
              </a:rPr>
              <a:t>sala</a:t>
            </a:r>
            <a:endParaRPr lang="fr-FR" sz="3600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/>
          <a:lstStyle/>
          <a:p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Gestão</a:t>
            </a:r>
            <a:r>
              <a:rPr lang="en-GB" altLang="en-US" dirty="0" smtClean="0">
                <a:solidFill>
                  <a:srgbClr val="1F497D"/>
                </a:solidFill>
                <a:ea typeface="ＭＳ Ｐゴシック" pitchFamily="34" charset="-128"/>
              </a:rPr>
              <a:t> de dados do </a:t>
            </a:r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Censo</a:t>
            </a:r>
            <a:r>
              <a:rPr lang="en-GB" altLang="en-US" dirty="0" smtClean="0">
                <a:solidFill>
                  <a:srgbClr val="1F497D"/>
                </a:solidFill>
                <a:ea typeface="ＭＳ Ｐゴシック" pitchFamily="34" charset="-128"/>
              </a:rPr>
              <a:t> de Aves </a:t>
            </a:r>
            <a:r>
              <a:rPr lang="en-GB" altLang="en-US" dirty="0" err="1" smtClean="0">
                <a:solidFill>
                  <a:srgbClr val="1F497D"/>
                </a:solidFill>
                <a:ea typeface="ＭＳ Ｐゴシック" pitchFamily="34" charset="-128"/>
              </a:rPr>
              <a:t>Aquáticas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2400" b="1" noProof="0" dirty="0" err="1" smtClean="0">
                <a:solidFill>
                  <a:srgbClr val="FF6600"/>
                </a:solidFill>
              </a:rPr>
              <a:t>Passos</a:t>
            </a:r>
            <a:r>
              <a:rPr lang="en-GB" sz="2400" b="1" noProof="0" dirty="0" smtClean="0">
                <a:solidFill>
                  <a:srgbClr val="FF6600"/>
                </a:solidFill>
              </a:rPr>
              <a:t> </a:t>
            </a:r>
            <a:r>
              <a:rPr lang="en-GB" sz="2400" b="1" noProof="0" dirty="0" err="1" smtClean="0">
                <a:solidFill>
                  <a:srgbClr val="FF6600"/>
                </a:solidFill>
              </a:rPr>
              <a:t>principais</a:t>
            </a:r>
            <a:endParaRPr lang="en-GB" sz="2400" b="1" noProof="0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363272" cy="4525963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b="1" noProof="0" dirty="0" smtClean="0">
                <a:solidFill>
                  <a:srgbClr val="FF6600"/>
                </a:solidFill>
              </a:rPr>
              <a:t>1º </a:t>
            </a:r>
            <a:r>
              <a:rPr lang="en-GB" b="1" noProof="0" dirty="0" err="1" smtClean="0">
                <a:solidFill>
                  <a:srgbClr val="FF6600"/>
                </a:solidFill>
              </a:rPr>
              <a:t>passo</a:t>
            </a:r>
            <a:r>
              <a:rPr lang="en-GB" noProof="0" dirty="0" smtClean="0"/>
              <a:t>: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observadores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registam</a:t>
            </a:r>
            <a:r>
              <a:rPr lang="en-GB" noProof="0" dirty="0" smtClean="0"/>
              <a:t>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dados no </a:t>
            </a:r>
            <a:r>
              <a:rPr lang="en-GB" dirty="0" err="1" smtClean="0"/>
              <a:t>terreno</a:t>
            </a:r>
            <a:endParaRPr lang="en-GB" noProof="0" dirty="0" smtClean="0"/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b="1" noProof="0" dirty="0" smtClean="0">
                <a:solidFill>
                  <a:srgbClr val="FF6600"/>
                </a:solidFill>
              </a:rPr>
              <a:t>2º </a:t>
            </a:r>
            <a:r>
              <a:rPr lang="en-GB" b="1" noProof="0" dirty="0" err="1" smtClean="0">
                <a:solidFill>
                  <a:srgbClr val="FF6600"/>
                </a:solidFill>
              </a:rPr>
              <a:t>passo</a:t>
            </a:r>
            <a:r>
              <a:rPr lang="en-GB" noProof="0" dirty="0" smtClean="0"/>
              <a:t>: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observadores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transmitem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seus</a:t>
            </a:r>
            <a:r>
              <a:rPr lang="en-GB" noProof="0" dirty="0" smtClean="0"/>
              <a:t> dados </a:t>
            </a:r>
            <a:r>
              <a:rPr lang="en-GB" noProof="0" dirty="0" err="1" smtClean="0"/>
              <a:t>ao</a:t>
            </a:r>
            <a:r>
              <a:rPr lang="en-GB" noProof="0" dirty="0" smtClean="0"/>
              <a:t> </a:t>
            </a:r>
            <a:r>
              <a:rPr lang="en-GB" noProof="0" dirty="0" err="1" smtClean="0"/>
              <a:t>coordenador</a:t>
            </a:r>
            <a:r>
              <a:rPr lang="en-GB" noProof="0" dirty="0" smtClean="0"/>
              <a:t> </a:t>
            </a:r>
            <a:r>
              <a:rPr lang="en-GB" noProof="0" dirty="0" err="1" smtClean="0"/>
              <a:t>nacional</a:t>
            </a:r>
            <a:endParaRPr lang="en-GB" noProof="0" dirty="0" smtClean="0"/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b="1" noProof="0" dirty="0" smtClean="0">
                <a:solidFill>
                  <a:srgbClr val="FF6600"/>
                </a:solidFill>
              </a:rPr>
              <a:t>3º </a:t>
            </a:r>
            <a:r>
              <a:rPr lang="en-GB" b="1" noProof="0" dirty="0" err="1" smtClean="0">
                <a:solidFill>
                  <a:srgbClr val="FF6600"/>
                </a:solidFill>
              </a:rPr>
              <a:t>passo</a:t>
            </a:r>
            <a:r>
              <a:rPr lang="en-GB" noProof="0" dirty="0" smtClean="0"/>
              <a:t>: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coordenadores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nacionais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compilam</a:t>
            </a:r>
            <a:r>
              <a:rPr lang="en-GB" noProof="0" dirty="0" smtClean="0"/>
              <a:t>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dados, </a:t>
            </a:r>
            <a:r>
              <a:rPr lang="en-GB" noProof="0" dirty="0" err="1" smtClean="0"/>
              <a:t>verificam-nos</a:t>
            </a:r>
            <a:r>
              <a:rPr lang="en-GB" noProof="0" dirty="0" smtClean="0"/>
              <a:t> e </a:t>
            </a:r>
            <a:r>
              <a:rPr lang="en-GB" noProof="0" dirty="0" err="1" smtClean="0"/>
              <a:t>enviam-nos</a:t>
            </a:r>
            <a:r>
              <a:rPr lang="en-GB" noProof="0" dirty="0" smtClean="0"/>
              <a:t> </a:t>
            </a:r>
            <a:r>
              <a:rPr lang="en-GB" noProof="0" dirty="0" err="1" smtClean="0"/>
              <a:t>à</a:t>
            </a:r>
            <a:r>
              <a:rPr lang="en-GB" noProof="0" dirty="0" smtClean="0"/>
              <a:t> WI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b="1" noProof="0" dirty="0" smtClean="0">
                <a:solidFill>
                  <a:srgbClr val="FF6600"/>
                </a:solidFill>
              </a:rPr>
              <a:t>4º </a:t>
            </a:r>
            <a:r>
              <a:rPr lang="en-GB" b="1" noProof="0" dirty="0" err="1" smtClean="0">
                <a:solidFill>
                  <a:srgbClr val="FF6600"/>
                </a:solidFill>
              </a:rPr>
              <a:t>passo</a:t>
            </a:r>
            <a:r>
              <a:rPr lang="en-GB" b="1" noProof="0" dirty="0" smtClean="0"/>
              <a:t>: </a:t>
            </a:r>
            <a:r>
              <a:rPr lang="en-GB" noProof="0" dirty="0" smtClean="0"/>
              <a:t>A</a:t>
            </a:r>
            <a:r>
              <a:rPr lang="en-GB" b="1" noProof="0" dirty="0" smtClean="0"/>
              <a:t> </a:t>
            </a:r>
            <a:r>
              <a:rPr lang="en-GB" noProof="0" dirty="0" smtClean="0"/>
              <a:t>Wetlands International </a:t>
            </a:r>
            <a:r>
              <a:rPr lang="en-GB" dirty="0" err="1" smtClean="0"/>
              <a:t>prepara</a:t>
            </a:r>
            <a:r>
              <a:rPr lang="en-GB" dirty="0" smtClean="0"/>
              <a:t> as </a:t>
            </a:r>
            <a:r>
              <a:rPr lang="en-GB" dirty="0" err="1" smtClean="0"/>
              <a:t>análises</a:t>
            </a:r>
            <a:r>
              <a:rPr lang="en-GB" dirty="0" smtClean="0"/>
              <a:t> </a:t>
            </a:r>
            <a:r>
              <a:rPr lang="en-GB" dirty="0" err="1" smtClean="0"/>
              <a:t>internacionais</a:t>
            </a:r>
            <a:r>
              <a:rPr lang="en-GB" dirty="0" smtClean="0"/>
              <a:t> dos dados</a:t>
            </a:r>
            <a:endParaRPr lang="en-GB" noProof="0" dirty="0" smtClean="0"/>
          </a:p>
          <a:p>
            <a:endParaRPr lang="en-GB" b="1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7FD9F-40BF-47FD-B54A-33980AB43AA6}" type="slidenum">
              <a:rPr lang="fr-FR" altLang="en-US" smtClean="0"/>
              <a:pPr>
                <a:defRPr/>
              </a:pPr>
              <a:t>16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9474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1143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1F497D"/>
                </a:solidFill>
                <a:latin typeface="Arial Black" pitchFamily="34" charset="0"/>
              </a:rPr>
              <a:t>Gestão</a:t>
            </a:r>
            <a:r>
              <a:rPr lang="en-GB" sz="2800" dirty="0" smtClean="0">
                <a:solidFill>
                  <a:srgbClr val="1F497D"/>
                </a:solidFill>
                <a:latin typeface="Arial Black" pitchFamily="34" charset="0"/>
              </a:rPr>
              <a:t> de dados do </a:t>
            </a:r>
            <a:r>
              <a:rPr lang="en-GB" sz="2800" dirty="0" err="1" smtClean="0">
                <a:solidFill>
                  <a:srgbClr val="1F497D"/>
                </a:solidFill>
                <a:latin typeface="Arial Black" pitchFamily="34" charset="0"/>
              </a:rPr>
              <a:t>Censo</a:t>
            </a:r>
            <a:r>
              <a:rPr lang="en-GB" sz="2800" dirty="0" smtClean="0">
                <a:solidFill>
                  <a:srgbClr val="1F497D"/>
                </a:solidFill>
                <a:latin typeface="Arial Black" pitchFamily="34" charset="0"/>
              </a:rPr>
              <a:t> </a:t>
            </a:r>
            <a:r>
              <a:rPr lang="en-GB" sz="2800" dirty="0" err="1" smtClean="0">
                <a:solidFill>
                  <a:srgbClr val="1F497D"/>
                </a:solidFill>
                <a:latin typeface="Arial Black" pitchFamily="34" charset="0"/>
              </a:rPr>
              <a:t>Internacional</a:t>
            </a:r>
            <a:r>
              <a:rPr lang="en-GB" altLang="en-US" sz="3600" noProof="0" dirty="0" smtClean="0">
                <a:ea typeface="ＭＳ Ｐゴシック" pitchFamily="34" charset="-128"/>
              </a:rPr>
              <a:t/>
            </a:r>
            <a:br>
              <a:rPr lang="en-GB" altLang="en-US" sz="3600" noProof="0" dirty="0" smtClean="0">
                <a:ea typeface="ＭＳ Ｐゴシック" pitchFamily="34" charset="-128"/>
              </a:rPr>
            </a:b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1º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registo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de dados no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terreno</a:t>
            </a:r>
            <a:endParaRPr lang="en-GB" altLang="en-US" sz="2400" noProof="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>
          <a:xfrm>
            <a:off x="531812" y="2090837"/>
            <a:ext cx="4040188" cy="1338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noProof="0" dirty="0" err="1" smtClean="0">
                <a:ea typeface="ＭＳ Ｐゴシック" pitchFamily="34" charset="-128"/>
              </a:rPr>
              <a:t>Caderno</a:t>
            </a:r>
            <a:endParaRPr lang="en-GB" altLang="en-US" b="0" noProof="0" dirty="0" smtClean="0"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noProof="0" dirty="0" err="1" smtClean="0">
                <a:ea typeface="ＭＳ Ｐゴシック" pitchFamily="34" charset="-128"/>
              </a:rPr>
              <a:t>Ficha</a:t>
            </a:r>
            <a:r>
              <a:rPr lang="en-GB" altLang="en-US" b="0" noProof="0" dirty="0" smtClean="0">
                <a:ea typeface="ＭＳ Ｐゴシック" pitchFamily="34" charset="-128"/>
              </a:rPr>
              <a:t> de </a:t>
            </a:r>
            <a:r>
              <a:rPr lang="en-GB" altLang="en-US" b="0" noProof="0" dirty="0" err="1" smtClean="0">
                <a:ea typeface="ＭＳ Ｐゴシック" pitchFamily="34" charset="-128"/>
              </a:rPr>
              <a:t>registo</a:t>
            </a:r>
            <a:endParaRPr lang="en-GB" altLang="en-US" b="0" noProof="0" dirty="0" smtClean="0"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b="0" noProof="0" dirty="0" smtClean="0">
                <a:ea typeface="ＭＳ Ｐゴシック" pitchFamily="34" charset="-128"/>
              </a:rPr>
              <a:t>Dictaphone/</a:t>
            </a:r>
            <a:r>
              <a:rPr lang="en-GB" altLang="en-US" b="0" noProof="0" dirty="0" err="1" smtClean="0">
                <a:ea typeface="ＭＳ Ｐゴシック" pitchFamily="34" charset="-128"/>
              </a:rPr>
              <a:t>gravador</a:t>
            </a:r>
            <a:endParaRPr lang="en-GB" altLang="en-US" b="0" noProof="0" dirty="0" smtClean="0">
              <a:ea typeface="ＭＳ Ｐゴシック" pitchFamily="34" charset="-128"/>
            </a:endParaRPr>
          </a:p>
        </p:txBody>
      </p:sp>
      <p:pic>
        <p:nvPicPr>
          <p:cNvPr id="15365" name="Picture 2" descr="C:\Users\nagy002\AppData\Local\Microsoft\Windows\Temporary Internet Files\Content.Outlook\6CIN823K\4904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35" b="69826"/>
          <a:stretch>
            <a:fillRect/>
          </a:stretch>
        </p:blipFill>
        <p:spPr>
          <a:xfrm>
            <a:off x="554609" y="3501182"/>
            <a:ext cx="2001167" cy="20160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11521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b="0" noProof="0" dirty="0" err="1" smtClean="0">
                <a:ea typeface="+mn-ea"/>
              </a:rPr>
              <a:t>Aplicações</a:t>
            </a:r>
            <a:r>
              <a:rPr lang="en-GB" b="0" noProof="0" dirty="0" smtClean="0">
                <a:ea typeface="+mn-ea"/>
              </a:rPr>
              <a:t> </a:t>
            </a:r>
            <a:r>
              <a:rPr lang="en-GB" b="0" noProof="0" dirty="0" err="1" smtClean="0">
                <a:ea typeface="+mn-ea"/>
              </a:rPr>
              <a:t>móveis</a:t>
            </a:r>
            <a:r>
              <a:rPr lang="en-GB" b="0" noProof="0" dirty="0" smtClean="0">
                <a:ea typeface="+mn-ea"/>
              </a:rPr>
              <a:t>: 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GB" sz="1600" b="0" noProof="0" dirty="0" smtClean="0">
                <a:ea typeface="+mn-ea"/>
              </a:rPr>
              <a:t>WebObs, ObsMap, 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GB" sz="1600" b="0" noProof="0" dirty="0" smtClean="0">
                <a:ea typeface="+mn-ea"/>
              </a:rPr>
              <a:t>Cybertracker , BirdLog, Gbird, …</a:t>
            </a:r>
          </a:p>
          <a:p>
            <a:pPr>
              <a:defRPr/>
            </a:pPr>
            <a:endParaRPr lang="en-GB" sz="1600" b="0" noProof="0" dirty="0">
              <a:ea typeface="+mn-ea"/>
            </a:endParaRPr>
          </a:p>
        </p:txBody>
      </p:sp>
      <p:pic>
        <p:nvPicPr>
          <p:cNvPr id="15367" name="Picture 8" descr="http://webobs.org/sites/webobs.org/files/styles/large/public/screenshots/Screenshot_2013-04-13-10-51-47.png?itok=za-yVBR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487" y="2883877"/>
            <a:ext cx="1871634" cy="2993395"/>
          </a:xfrm>
        </p:spPr>
      </p:pic>
      <p:pic>
        <p:nvPicPr>
          <p:cNvPr id="15368" name="Picture 10" descr="http://webobs.org/sites/webobs.org/files/styles/large/public/screenshots/Screenshot_2013-04-13-10-51-29.png?itok=HeWgwLM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69393"/>
            <a:ext cx="1809296" cy="28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 descr="PDF Complete Special Editio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0" t="12575" r="49612" b="4060"/>
          <a:stretch>
            <a:fillRect/>
          </a:stretch>
        </p:blipFill>
        <p:spPr bwMode="auto">
          <a:xfrm>
            <a:off x="2195736" y="3934852"/>
            <a:ext cx="1944216" cy="27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8010" r="42021" b="4500"/>
          <a:stretch/>
        </p:blipFill>
        <p:spPr bwMode="auto">
          <a:xfrm>
            <a:off x="5476648" y="3514700"/>
            <a:ext cx="1825204" cy="29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6" t="20506" r="30698" b="16689"/>
          <a:stretch/>
        </p:blipFill>
        <p:spPr bwMode="auto">
          <a:xfrm>
            <a:off x="6948264" y="3692674"/>
            <a:ext cx="1844720" cy="30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8696" y="1455167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altLang="en-US" sz="2400" b="1" dirty="0" err="1" smtClean="0">
                <a:solidFill>
                  <a:prstClr val="black"/>
                </a:solidFill>
                <a:latin typeface="Calibri"/>
              </a:rPr>
              <a:t>Ferramentas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2400" b="1" dirty="0" err="1" smtClean="0">
                <a:solidFill>
                  <a:prstClr val="black"/>
                </a:solidFill>
                <a:latin typeface="Calibri"/>
              </a:rPr>
              <a:t>para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2400" b="1" dirty="0" err="1" smtClean="0">
                <a:solidFill>
                  <a:prstClr val="black"/>
                </a:solidFill>
                <a:latin typeface="Calibri"/>
              </a:rPr>
              <a:t>registo</a:t>
            </a:r>
            <a:endParaRPr lang="en-GB" altLang="en-US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147248" cy="639762"/>
          </a:xfrm>
        </p:spPr>
        <p:txBody>
          <a:bodyPr/>
          <a:lstStyle/>
          <a:p>
            <a:r>
              <a:rPr lang="en-GB" noProof="0" dirty="0" err="1" smtClean="0"/>
              <a:t>Informação</a:t>
            </a:r>
            <a:r>
              <a:rPr lang="en-GB" noProof="0" dirty="0" smtClean="0"/>
              <a:t> principal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50939"/>
            <a:ext cx="8686800" cy="391842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r>
              <a:rPr lang="en-GB" noProof="0" dirty="0" smtClean="0"/>
              <a:t>Data e </a:t>
            </a:r>
            <a:r>
              <a:rPr lang="en-GB" noProof="0" dirty="0" err="1" smtClean="0"/>
              <a:t>hora</a:t>
            </a:r>
            <a:r>
              <a:rPr lang="en-GB" noProof="0" dirty="0" smtClean="0"/>
              <a:t>	</a:t>
            </a:r>
            <a:r>
              <a:rPr lang="en-GB" b="1" noProof="0" dirty="0" err="1" smtClean="0"/>
              <a:t>Quando</a:t>
            </a:r>
            <a:r>
              <a:rPr lang="en-GB" b="1" noProof="0" dirty="0" smtClean="0"/>
              <a:t> </a:t>
            </a:r>
            <a:r>
              <a:rPr lang="en-GB" noProof="0" dirty="0" smtClean="0"/>
              <a:t>(data &amp; </a:t>
            </a:r>
            <a:r>
              <a:rPr lang="en-GB" noProof="0" dirty="0" err="1" smtClean="0"/>
              <a:t>hora</a:t>
            </a:r>
            <a:r>
              <a:rPr lang="en-GB" noProof="0" dirty="0" smtClean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r>
              <a:rPr lang="en-GB" noProof="0" dirty="0" err="1" smtClean="0"/>
              <a:t>Sítio</a:t>
            </a:r>
            <a:r>
              <a:rPr lang="en-GB" noProof="0" dirty="0" smtClean="0"/>
              <a:t>	</a:t>
            </a:r>
            <a:r>
              <a:rPr lang="en-GB" b="1" noProof="0" dirty="0" err="1" smtClean="0"/>
              <a:t>Onde</a:t>
            </a:r>
            <a:r>
              <a:rPr lang="en-GB" b="1" noProof="0" dirty="0" smtClean="0"/>
              <a:t> </a:t>
            </a:r>
            <a:r>
              <a:rPr lang="en-GB" noProof="0" dirty="0" smtClean="0"/>
              <a:t>(</a:t>
            </a:r>
            <a:r>
              <a:rPr lang="en-GB" noProof="0" dirty="0" err="1" smtClean="0"/>
              <a:t>ponto</a:t>
            </a:r>
            <a:r>
              <a:rPr lang="en-GB" noProof="0" dirty="0" smtClean="0"/>
              <a:t> GPS, </a:t>
            </a:r>
            <a:r>
              <a:rPr lang="en-GB" noProof="0" dirty="0" err="1" smtClean="0"/>
              <a:t>nome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sítio</a:t>
            </a:r>
            <a:r>
              <a:rPr lang="en-GB" noProof="0" dirty="0" smtClean="0"/>
              <a:t>, etc.)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r>
              <a:rPr lang="en-GB" noProof="0" dirty="0" err="1" smtClean="0"/>
              <a:t>Participantes</a:t>
            </a:r>
            <a:r>
              <a:rPr lang="en-GB" noProof="0" dirty="0" smtClean="0"/>
              <a:t>	</a:t>
            </a:r>
            <a:r>
              <a:rPr lang="en-GB" b="1" noProof="0" dirty="0" err="1" smtClean="0"/>
              <a:t>Quem</a:t>
            </a:r>
            <a:r>
              <a:rPr lang="en-GB" b="1" noProof="0" dirty="0" smtClean="0"/>
              <a:t> </a:t>
            </a:r>
            <a:r>
              <a:rPr lang="en-GB" noProof="0" dirty="0" smtClean="0"/>
              <a:t>(</a:t>
            </a:r>
            <a:r>
              <a:rPr lang="en-GB" noProof="0" dirty="0" err="1" smtClean="0"/>
              <a:t>observadores</a:t>
            </a:r>
            <a:r>
              <a:rPr lang="en-GB" noProof="0" dirty="0" smtClean="0"/>
              <a:t>/</a:t>
            </a:r>
            <a:r>
              <a:rPr lang="en-GB" noProof="0" dirty="0" err="1" smtClean="0"/>
              <a:t>organização</a:t>
            </a:r>
            <a:r>
              <a:rPr lang="en-GB" noProof="0" dirty="0" smtClean="0"/>
              <a:t> </a:t>
            </a:r>
            <a:r>
              <a:rPr lang="en-GB" noProof="0" dirty="0" err="1" smtClean="0"/>
              <a:t>envolvida</a:t>
            </a:r>
            <a:r>
              <a:rPr lang="en-GB" noProof="0" dirty="0" smtClean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r>
              <a:rPr lang="en-GB" noProof="0" dirty="0" err="1" smtClean="0"/>
              <a:t>Método</a:t>
            </a:r>
            <a:r>
              <a:rPr lang="en-GB" noProof="0" dirty="0" smtClean="0"/>
              <a:t>	</a:t>
            </a:r>
            <a:r>
              <a:rPr lang="en-GB" b="1" noProof="0" dirty="0" smtClean="0"/>
              <a:t>Como </a:t>
            </a:r>
            <a:r>
              <a:rPr lang="en-GB" noProof="0" dirty="0" smtClean="0"/>
              <a:t>(</a:t>
            </a:r>
            <a:r>
              <a:rPr lang="en-GB" noProof="0" dirty="0" err="1" smtClean="0"/>
              <a:t>barco</a:t>
            </a:r>
            <a:r>
              <a:rPr lang="en-GB" noProof="0" dirty="0" smtClean="0"/>
              <a:t>, a </a:t>
            </a:r>
            <a:r>
              <a:rPr lang="en-GB" noProof="0" dirty="0" err="1" smtClean="0"/>
              <a:t>pé</a:t>
            </a:r>
            <a:r>
              <a:rPr lang="en-GB" noProof="0" dirty="0" smtClean="0"/>
              <a:t>, </a:t>
            </a:r>
            <a:r>
              <a:rPr lang="en-GB" noProof="0" dirty="0" err="1" smtClean="0"/>
              <a:t>avião</a:t>
            </a:r>
            <a:r>
              <a:rPr lang="en-GB" noProof="0" dirty="0" smtClean="0"/>
              <a:t>…)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endParaRPr lang="en-GB" noProof="0" dirty="0" smtClean="0"/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2774950" algn="l"/>
              </a:tabLst>
            </a:pPr>
            <a:r>
              <a:rPr lang="en-GB" dirty="0" smtClean="0"/>
              <a:t>Aves	</a:t>
            </a:r>
            <a:r>
              <a:rPr lang="en-GB" b="1" noProof="0" dirty="0" smtClean="0"/>
              <a:t>O </a:t>
            </a:r>
            <a:r>
              <a:rPr lang="en-GB" b="1" noProof="0" dirty="0" err="1" smtClean="0"/>
              <a:t>quê</a:t>
            </a:r>
            <a:r>
              <a:rPr lang="en-GB" b="1" noProof="0" dirty="0" smtClean="0"/>
              <a:t> </a:t>
            </a:r>
            <a:r>
              <a:rPr lang="en-GB" noProof="0" dirty="0" smtClean="0"/>
              <a:t>(</a:t>
            </a:r>
            <a:r>
              <a:rPr lang="en-GB" noProof="0" dirty="0" err="1" smtClean="0"/>
              <a:t>nome</a:t>
            </a:r>
            <a:r>
              <a:rPr lang="en-GB" noProof="0" dirty="0" smtClean="0"/>
              <a:t> das </a:t>
            </a:r>
            <a:r>
              <a:rPr lang="en-GB" noProof="0" dirty="0" err="1" smtClean="0"/>
              <a:t>espécies</a:t>
            </a:r>
            <a:r>
              <a:rPr lang="en-GB" noProof="0" dirty="0" smtClean="0"/>
              <a:t>)</a:t>
            </a:r>
          </a:p>
          <a:p>
            <a:pPr marL="0" indent="0">
              <a:buNone/>
              <a:tabLst>
                <a:tab pos="2774950" algn="l"/>
              </a:tabLst>
            </a:pPr>
            <a:r>
              <a:rPr lang="en-GB" b="1" noProof="0" dirty="0" smtClean="0"/>
              <a:t>    </a:t>
            </a:r>
            <a:r>
              <a:rPr lang="en-GB" noProof="0" dirty="0" smtClean="0"/>
              <a:t>	</a:t>
            </a:r>
            <a:r>
              <a:rPr lang="en-GB" b="1" noProof="0" dirty="0" err="1" smtClean="0"/>
              <a:t>Quantas</a:t>
            </a:r>
            <a:r>
              <a:rPr lang="en-GB" b="1" noProof="0" dirty="0" smtClean="0"/>
              <a:t> </a:t>
            </a:r>
            <a:r>
              <a:rPr lang="en-GB" noProof="0" dirty="0" smtClean="0"/>
              <a:t>(</a:t>
            </a:r>
            <a:r>
              <a:rPr lang="en-GB" noProof="0" dirty="0" err="1" smtClean="0"/>
              <a:t>número</a:t>
            </a:r>
            <a:r>
              <a:rPr lang="en-GB" noProof="0" dirty="0" smtClean="0"/>
              <a:t> total </a:t>
            </a:r>
            <a:r>
              <a:rPr lang="en-GB" noProof="0" dirty="0" err="1" smtClean="0"/>
              <a:t>por</a:t>
            </a:r>
            <a:r>
              <a:rPr lang="en-GB" noProof="0" dirty="0" smtClean="0"/>
              <a:t> </a:t>
            </a:r>
            <a:r>
              <a:rPr lang="en-GB" noProof="0" dirty="0" err="1" smtClean="0"/>
              <a:t>espécie</a:t>
            </a:r>
            <a:r>
              <a:rPr lang="en-GB" noProof="0" dirty="0" smtClean="0"/>
              <a:t>)</a:t>
            </a:r>
          </a:p>
          <a:p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EC11F-006B-42B0-BE36-1914DD6CA2EC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noProof="0" dirty="0" smtClean="0">
                <a:ea typeface="ＭＳ Ｐゴシック" pitchFamily="34" charset="-128"/>
              </a:rPr>
              <a:t/>
            </a:r>
            <a:br>
              <a:rPr lang="en-GB" altLang="en-US" sz="3600" noProof="0" dirty="0" smtClean="0">
                <a:ea typeface="ＭＳ Ｐゴシック" pitchFamily="34" charset="-128"/>
              </a:rPr>
            </a:b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1º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Registo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de dados no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terreno</a:t>
            </a:r>
            <a:endParaRPr lang="en-GB" altLang="en-US" sz="2400" noProof="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2449847" y="2960948"/>
            <a:ext cx="720080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lèche droite 11"/>
          <p:cNvSpPr/>
          <p:nvPr/>
        </p:nvSpPr>
        <p:spPr>
          <a:xfrm>
            <a:off x="2449847" y="3492209"/>
            <a:ext cx="720080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èche droite 12"/>
          <p:cNvSpPr/>
          <p:nvPr/>
        </p:nvSpPr>
        <p:spPr>
          <a:xfrm>
            <a:off x="2449847" y="4509120"/>
            <a:ext cx="720080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lèche droite 13"/>
          <p:cNvSpPr/>
          <p:nvPr/>
        </p:nvSpPr>
        <p:spPr>
          <a:xfrm>
            <a:off x="2452460" y="6021288"/>
            <a:ext cx="720080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lèche droite 14"/>
          <p:cNvSpPr/>
          <p:nvPr/>
        </p:nvSpPr>
        <p:spPr>
          <a:xfrm>
            <a:off x="2449847" y="5573216"/>
            <a:ext cx="720080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èche droite 15"/>
          <p:cNvSpPr/>
          <p:nvPr/>
        </p:nvSpPr>
        <p:spPr>
          <a:xfrm>
            <a:off x="2555776" y="4005064"/>
            <a:ext cx="616764" cy="108012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421086"/>
            <a:ext cx="8352928" cy="495746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b="0" noProof="0" dirty="0" smtClean="0"/>
              <a:t>A </a:t>
            </a:r>
            <a:r>
              <a:rPr lang="en-GB" noProof="0" dirty="0" err="1" smtClean="0"/>
              <a:t>Informação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detalhada</a:t>
            </a:r>
            <a:r>
              <a:rPr lang="en-GB" noProof="0" dirty="0" smtClean="0"/>
              <a:t>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que</a:t>
            </a:r>
            <a:r>
              <a:rPr lang="en-GB" sz="18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consta</a:t>
            </a:r>
            <a:r>
              <a:rPr lang="en-GB" sz="18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da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ficha</a:t>
            </a:r>
            <a:r>
              <a:rPr lang="en-GB" sz="18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vai</a:t>
            </a:r>
            <a:r>
              <a:rPr lang="en-GB" sz="18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ser</a:t>
            </a:r>
            <a:r>
              <a:rPr lang="en-GB" sz="18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18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registada</a:t>
            </a:r>
            <a:endParaRPr lang="en-GB" sz="1800" b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EC11F-006B-42B0-BE36-1914DD6CA2EC}" type="slidenum">
              <a:rPr lang="fr-FR" altLang="en-US" smtClean="0"/>
              <a:pPr>
                <a:defRPr/>
              </a:pPr>
              <a:t>19</a:t>
            </a:fld>
            <a:endParaRPr lang="fr-F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061" y="1848037"/>
            <a:ext cx="8355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Inclui</a:t>
            </a:r>
            <a:r>
              <a:rPr lang="en-US" dirty="0" smtClean="0"/>
              <a:t>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Dados da </a:t>
            </a:r>
            <a:r>
              <a:rPr lang="en-US" dirty="0" err="1" smtClean="0"/>
              <a:t>localização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e </a:t>
            </a:r>
            <a:r>
              <a:rPr lang="en-US" dirty="0" err="1" smtClean="0"/>
              <a:t>hora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Cobertura</a:t>
            </a:r>
            <a:r>
              <a:rPr lang="en-US" dirty="0" smtClean="0"/>
              <a:t> da </a:t>
            </a:r>
            <a:r>
              <a:rPr lang="en-US" dirty="0" err="1" smtClean="0"/>
              <a:t>unidade</a:t>
            </a:r>
            <a:r>
              <a:rPr lang="en-US" dirty="0" smtClean="0"/>
              <a:t> de </a:t>
            </a:r>
            <a:r>
              <a:rPr lang="en-US" dirty="0" err="1" smtClean="0"/>
              <a:t>contagem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Condição</a:t>
            </a:r>
            <a:r>
              <a:rPr lang="en-US" dirty="0" smtClean="0"/>
              <a:t> </a:t>
            </a:r>
            <a:r>
              <a:rPr lang="en-US" dirty="0" err="1" smtClean="0"/>
              <a:t>hidrológica</a:t>
            </a:r>
            <a:r>
              <a:rPr lang="en-US" dirty="0" smtClean="0"/>
              <a:t> da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húmida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Condições</a:t>
            </a:r>
            <a:r>
              <a:rPr lang="en-US" dirty="0" smtClean="0"/>
              <a:t> de </a:t>
            </a:r>
            <a:r>
              <a:rPr lang="en-US" dirty="0" err="1" smtClean="0"/>
              <a:t>maré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meteorológicas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Perturbação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Meio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Óptica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Observadores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ameaças</a:t>
            </a:r>
            <a:r>
              <a:rPr lang="en-US" dirty="0" smtClean="0"/>
              <a:t> e </a:t>
            </a:r>
            <a:r>
              <a:rPr lang="en-US" dirty="0" err="1" smtClean="0"/>
              <a:t>acções</a:t>
            </a:r>
            <a:r>
              <a:rPr lang="en-US" dirty="0" smtClean="0"/>
              <a:t> de </a:t>
            </a:r>
            <a:r>
              <a:rPr lang="en-US" dirty="0" err="1" smtClean="0"/>
              <a:t>conservação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Espécies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contados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contagem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Waterbird Census </a:t>
            </a:r>
            <a:r>
              <a:rPr lang="en-GB" sz="2800" noProof="0" dirty="0" smtClean="0">
                <a:solidFill>
                  <a:srgbClr val="1F497D"/>
                </a:solidFill>
                <a:latin typeface="Arial Black" pitchFamily="34" charset="0"/>
              </a:rPr>
              <a:t>Data Flow</a:t>
            </a:r>
            <a:r>
              <a:rPr lang="en-GB" altLang="en-US" sz="3600" noProof="0" dirty="0" smtClean="0">
                <a:ea typeface="ＭＳ Ｐゴシック" pitchFamily="34" charset="-128"/>
              </a:rPr>
              <a:t/>
            </a:r>
            <a:br>
              <a:rPr lang="en-GB" altLang="en-US" sz="3600" noProof="0" dirty="0" smtClean="0">
                <a:ea typeface="ＭＳ Ｐゴシック" pitchFamily="34" charset="-128"/>
              </a:rPr>
            </a:b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1º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registo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de dados no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terreno</a:t>
            </a:r>
            <a:endParaRPr lang="en-GB" altLang="en-US" sz="2400" noProof="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6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27149-F04B-4149-8BFB-17C4CF02D128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4100" name="Espace réservé du contenu 2"/>
          <p:cNvSpPr txBox="1">
            <a:spLocks/>
          </p:cNvSpPr>
          <p:nvPr/>
        </p:nvSpPr>
        <p:spPr bwMode="auto">
          <a:xfrm>
            <a:off x="468313" y="620713"/>
            <a:ext cx="82296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Este </a:t>
            </a:r>
            <a:r>
              <a:rPr lang="fr-FR" altLang="fr-FR" sz="2000" dirty="0" err="1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módulo</a:t>
            </a:r>
            <a:r>
              <a:rPr lang="fr-FR" altLang="fr-FR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foi </a:t>
            </a:r>
            <a:r>
              <a:rPr lang="fr-FR" altLang="fr-FR" sz="2000" dirty="0" err="1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extraído</a:t>
            </a:r>
            <a:r>
              <a:rPr lang="fr-FR" altLang="fr-FR" sz="20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de: </a:t>
            </a:r>
            <a:r>
              <a:rPr lang="pt-BR" altLang="fr-FR" sz="2000" dirty="0">
                <a:cs typeface="Arial" charset="0"/>
              </a:rPr>
              <a:t>Hecker N., 2015. </a:t>
            </a:r>
            <a:r>
              <a:rPr lang="pt-BR" altLang="fr-FR" sz="2000" i="1" dirty="0">
                <a:cs typeface="Arial" charset="0"/>
              </a:rPr>
              <a:t>Identificação e contagem de aves aquáticas em África: Ferramentas para o formador - África subsaharian</a:t>
            </a:r>
            <a:r>
              <a:rPr lang="pt-BR" altLang="fr-FR" sz="2000" dirty="0">
                <a:cs typeface="Arial" charset="0"/>
              </a:rPr>
              <a:t>. ONCFS, Hirundo-FT2E. França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en-US" sz="20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fr-FR" altLang="en-US" sz="2000" b="1" dirty="0" err="1" smtClean="0"/>
              <a:t>Versão</a:t>
            </a:r>
            <a:r>
              <a:rPr lang="fr-FR" altLang="en-US" sz="2000" b="1" dirty="0" smtClean="0"/>
              <a:t> </a:t>
            </a:r>
            <a:r>
              <a:rPr lang="en-US" altLang="en-US" sz="2000" b="1" dirty="0" smtClean="0">
                <a:latin typeface="+mn-lt"/>
              </a:rPr>
              <a:t>2015: </a:t>
            </a:r>
            <a:endParaRPr lang="en-US" altLang="en-US" sz="2000" b="1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000" dirty="0" smtClean="0">
                <a:latin typeface="+mn-lt"/>
              </a:rPr>
              <a:t>Szabolcs Nagy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  <a:hlinkClick r:id="rId3"/>
              </a:rPr>
              <a:t>Szabolcs.Nagy@wetlands.org</a:t>
            </a:r>
            <a:endParaRPr lang="en-US" altLang="en-US" sz="2000" dirty="0" smtClean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		</a:t>
            </a:r>
            <a:r>
              <a:rPr lang="en-US" altLang="en-US" sz="2000" dirty="0" smtClean="0">
                <a:latin typeface="+mn-lt"/>
              </a:rPr>
              <a:t>Clémence Deschamps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+mn-lt"/>
                <a:hlinkClick r:id="rId4"/>
              </a:rPr>
              <a:t>deschamps@tourduvalat.org</a:t>
            </a:r>
            <a:endParaRPr lang="en-US" altLang="en-US" sz="2000" dirty="0" smtClean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+mn-lt"/>
              </a:rPr>
              <a:t>		</a:t>
            </a:r>
          </a:p>
          <a:p>
            <a:pPr algn="just">
              <a:buFont typeface="Arial" pitchFamily="34" charset="0"/>
              <a:buNone/>
            </a:pPr>
            <a:r>
              <a:rPr lang="fr-FR" altLang="en-US" sz="2000" dirty="0">
                <a:latin typeface="+mn-lt"/>
              </a:rPr>
              <a:t>	</a:t>
            </a:r>
            <a:endParaRPr lang="fr-FR" altLang="en-US" sz="2000" dirty="0" smtClean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 err="1"/>
              <a:t>Tradução</a:t>
            </a:r>
            <a:endParaRPr lang="fr-FR" altLang="fr-FR" sz="2000" b="1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		</a:t>
            </a:r>
            <a:r>
              <a:rPr lang="fr-FR" altLang="fr-FR" sz="2000" dirty="0" err="1" smtClean="0"/>
              <a:t>Luís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Costa </a:t>
            </a:r>
            <a:r>
              <a:rPr lang="fr-FR" altLang="fr-FR" sz="2000" dirty="0">
                <a:hlinkClick r:id="rId5"/>
              </a:rPr>
              <a:t>ltvcosta@gmail.com</a:t>
            </a:r>
            <a:endParaRPr lang="fr-FR" altLang="fr-FR" sz="2000" dirty="0"/>
          </a:p>
          <a:p>
            <a:pPr algn="just">
              <a:spcBef>
                <a:spcPts val="1200"/>
              </a:spcBef>
              <a:buFont typeface="Arial" pitchFamily="34" charset="0"/>
              <a:buNone/>
            </a:pPr>
            <a:endParaRPr lang="fr-FR" altLang="en-US" sz="2000" dirty="0">
              <a:latin typeface="+mn-lt"/>
            </a:endParaRPr>
          </a:p>
          <a:p>
            <a:pPr algn="just">
              <a:buFont typeface="Arial" pitchFamily="34" charset="0"/>
              <a:buNone/>
            </a:pPr>
            <a:endParaRPr lang="fr-FR" altLang="en-US" sz="2000" dirty="0">
              <a:latin typeface="+mn-lt"/>
            </a:endParaRPr>
          </a:p>
          <a:p>
            <a:pPr algn="just">
              <a:buFont typeface="Arial" pitchFamily="34" charset="0"/>
              <a:buNone/>
            </a:pPr>
            <a:r>
              <a:rPr lang="fr-FR" altLang="en-US" sz="2000" dirty="0" smtClean="0">
                <a:latin typeface="+mn-lt"/>
              </a:rPr>
              <a:t> </a:t>
            </a:r>
            <a:endParaRPr lang="fr-FR" altLang="en-US" sz="2000" dirty="0">
              <a:latin typeface="+mn-lt"/>
            </a:endParaRPr>
          </a:p>
        </p:txBody>
      </p:sp>
      <p:pic>
        <p:nvPicPr>
          <p:cNvPr id="1026" name="Picture 2" descr="D:\Utilisateur\Documents\Formation oiseaux d'eau Afrique 2015_17 aout 2015\Modules Afrique 2015\Pochette CD\by-nc-sa.e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52" y="5085184"/>
            <a:ext cx="1847279" cy="6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421086"/>
            <a:ext cx="8352928" cy="495746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noProof="0" dirty="0" err="1" smtClean="0"/>
              <a:t>Informação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detalhada</a:t>
            </a:r>
            <a:endParaRPr lang="en-GB" sz="1800" b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EC11F-006B-42B0-BE36-1914DD6CA2EC}" type="slidenum">
              <a:rPr lang="fr-FR" altLang="en-US" smtClean="0"/>
              <a:pPr>
                <a:defRPr/>
              </a:pPr>
              <a:t>20</a:t>
            </a:fld>
            <a:endParaRPr lang="fr-FR" altLang="en-US" dirty="0"/>
          </a:p>
        </p:txBody>
      </p:sp>
      <p:pic>
        <p:nvPicPr>
          <p:cNvPr id="17" name="Content Placeholder 16" descr="Screen Shot 2015-07-06 at 06.13.27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" b="-2646"/>
          <a:stretch/>
        </p:blipFill>
        <p:spPr>
          <a:xfrm>
            <a:off x="457968" y="4514676"/>
            <a:ext cx="8218488" cy="2298700"/>
          </a:xfrm>
        </p:spPr>
      </p:pic>
      <p:sp>
        <p:nvSpPr>
          <p:cNvPr id="20" name="TextBox 19"/>
          <p:cNvSpPr txBox="1"/>
          <p:nvPr/>
        </p:nvSpPr>
        <p:spPr>
          <a:xfrm>
            <a:off x="537062" y="1852950"/>
            <a:ext cx="81393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u="sng" dirty="0" smtClean="0"/>
              <a:t>Exemplo</a:t>
            </a:r>
            <a:r>
              <a:rPr lang="pt-PT" dirty="0" smtClean="0"/>
              <a:t>: </a:t>
            </a:r>
            <a:r>
              <a:rPr lang="pt-PT" b="1" dirty="0" smtClean="0"/>
              <a:t>Localização</a:t>
            </a:r>
          </a:p>
          <a:p>
            <a:r>
              <a:rPr lang="pt-PT" dirty="0" smtClean="0"/>
              <a:t>Sítio, unidade de contagem –</a:t>
            </a:r>
            <a:r>
              <a:rPr lang="pt-PT" i="1" dirty="0" smtClean="0"/>
              <a:t> </a:t>
            </a:r>
            <a:r>
              <a:rPr lang="pt-PT" dirty="0" smtClean="0"/>
              <a:t>usar os nomes de sítios comuns e as definições das unidades de contagem fornecidas pelo Coordenador nacional</a:t>
            </a:r>
          </a:p>
          <a:p>
            <a:endParaRPr lang="pt-PT" dirty="0" smtClean="0"/>
          </a:p>
          <a:p>
            <a:r>
              <a:rPr lang="pt-PT" dirty="0" smtClean="0"/>
              <a:t>Se o sítio nunca foi contado, então registe: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Região, distrito, localidade mais próxima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Coordenadas centrais em WGS84 (no caso de rios)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Rota GPS do itinerário e pontos de observação</a:t>
            </a:r>
          </a:p>
          <a:p>
            <a:endParaRPr lang="pt-PT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39552" y="4797152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552" y="5085184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23728" y="5085184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19872" y="5085184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9552" y="5229200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23728" y="5301208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55976" y="5229200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32240" y="5229200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9552" y="5517232"/>
            <a:ext cx="93610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23728" y="5877272"/>
            <a:ext cx="57606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71800" y="5877272"/>
            <a:ext cx="100811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99792" y="6525344"/>
            <a:ext cx="12961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48264" y="6525344"/>
            <a:ext cx="28803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08304" y="6525344"/>
            <a:ext cx="504056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noProof="0" dirty="0" smtClean="0">
                <a:ea typeface="ＭＳ Ｐゴシック" pitchFamily="34" charset="-128"/>
              </a:rPr>
              <a:t/>
            </a:r>
            <a:br>
              <a:rPr lang="en-GB" altLang="en-US" sz="3600" noProof="0" dirty="0" smtClean="0">
                <a:ea typeface="ＭＳ Ｐゴシック" pitchFamily="34" charset="-128"/>
              </a:rPr>
            </a:b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1º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registo</a:t>
            </a:r>
            <a:r>
              <a:rPr lang="en-GB" altLang="en-US" sz="2400" noProof="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de dados no </a:t>
            </a:r>
            <a:r>
              <a:rPr lang="en-GB" altLang="en-US" sz="2400" noProof="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terreno</a:t>
            </a:r>
            <a:endParaRPr lang="en-GB" altLang="en-US" sz="2400" noProof="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6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556792"/>
            <a:ext cx="8229600" cy="6480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400" dirty="0" err="1" smtClean="0">
                <a:ea typeface="+mj-ea"/>
              </a:rPr>
              <a:t>Submissão</a:t>
            </a:r>
            <a:r>
              <a:rPr lang="en-GB" sz="2400" dirty="0" smtClean="0">
                <a:ea typeface="+mj-ea"/>
              </a:rPr>
              <a:t> dos dados </a:t>
            </a:r>
            <a:r>
              <a:rPr lang="en-GB" sz="2400" dirty="0" err="1" smtClean="0">
                <a:ea typeface="+mj-ea"/>
              </a:rPr>
              <a:t>ao</a:t>
            </a:r>
            <a:r>
              <a:rPr lang="en-GB" sz="2400" dirty="0" smtClean="0">
                <a:ea typeface="+mj-ea"/>
              </a:rPr>
              <a:t> </a:t>
            </a:r>
            <a:r>
              <a:rPr lang="en-GB" sz="2400" dirty="0" err="1" smtClean="0">
                <a:ea typeface="+mj-ea"/>
              </a:rPr>
              <a:t>Coordenadore</a:t>
            </a:r>
            <a:r>
              <a:rPr lang="en-GB" sz="2400" dirty="0" smtClean="0">
                <a:ea typeface="+mj-ea"/>
              </a:rPr>
              <a:t> </a:t>
            </a:r>
            <a:r>
              <a:rPr lang="en-GB" sz="2400" dirty="0" err="1" smtClean="0">
                <a:ea typeface="+mj-ea"/>
              </a:rPr>
              <a:t>nacional</a:t>
            </a:r>
            <a:r>
              <a:rPr lang="en-GB" sz="2400" dirty="0" smtClean="0">
                <a:ea typeface="+mj-ea"/>
              </a:rPr>
              <a:t> Segundo o format </a:t>
            </a:r>
            <a:r>
              <a:rPr lang="en-GB" sz="2400" dirty="0" err="1" smtClean="0">
                <a:ea typeface="+mj-ea"/>
              </a:rPr>
              <a:t>definido</a:t>
            </a:r>
            <a:r>
              <a:rPr lang="en-GB" sz="2400" dirty="0" smtClean="0">
                <a:ea typeface="+mj-ea"/>
              </a:rPr>
              <a:t> a </a:t>
            </a:r>
            <a:r>
              <a:rPr lang="en-GB" sz="2400" dirty="0" err="1" smtClean="0">
                <a:ea typeface="+mj-ea"/>
              </a:rPr>
              <a:t>nível</a:t>
            </a:r>
            <a:r>
              <a:rPr lang="en-GB" sz="2400" dirty="0" smtClean="0">
                <a:ea typeface="+mj-ea"/>
              </a:rPr>
              <a:t> </a:t>
            </a:r>
            <a:r>
              <a:rPr lang="en-GB" sz="2400" dirty="0" err="1" smtClean="0">
                <a:ea typeface="+mj-ea"/>
              </a:rPr>
              <a:t>nacional</a:t>
            </a:r>
            <a:endParaRPr lang="en-GB" sz="2400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640" y="2501206"/>
            <a:ext cx="4040188" cy="639762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en-GB" sz="2000" dirty="0" err="1" smtClean="0">
                <a:ea typeface="+mn-ea"/>
              </a:rPr>
              <a:t>Formulário</a:t>
            </a:r>
            <a:r>
              <a:rPr lang="en-GB" sz="2000" dirty="0" smtClean="0">
                <a:ea typeface="+mn-ea"/>
              </a:rPr>
              <a:t> de </a:t>
            </a:r>
            <a:r>
              <a:rPr lang="en-GB" sz="2000" dirty="0" err="1" smtClean="0">
                <a:ea typeface="+mn-ea"/>
              </a:rPr>
              <a:t>submissão</a:t>
            </a:r>
            <a:endParaRPr lang="en-GB" sz="2000" dirty="0" smtClean="0">
              <a:ea typeface="+mn-ea"/>
            </a:endParaRPr>
          </a:p>
          <a:p>
            <a:pPr algn="ctr">
              <a:buFont typeface="Arial" charset="0"/>
              <a:buNone/>
              <a:defRPr/>
            </a:pPr>
            <a:r>
              <a:rPr lang="en-GB" sz="2000" dirty="0" smtClean="0">
                <a:ea typeface="+mn-ea"/>
              </a:rPr>
              <a:t>(</a:t>
            </a:r>
            <a:r>
              <a:rPr lang="en-GB" sz="2000" dirty="0" err="1" smtClean="0">
                <a:ea typeface="+mn-ea"/>
              </a:rPr>
              <a:t>formulário</a:t>
            </a:r>
            <a:r>
              <a:rPr lang="en-GB" sz="2000" dirty="0" smtClean="0">
                <a:ea typeface="+mn-ea"/>
              </a:rPr>
              <a:t> </a:t>
            </a:r>
            <a:r>
              <a:rPr lang="en-GB" sz="2000" dirty="0" err="1" smtClean="0">
                <a:ea typeface="+mn-ea"/>
              </a:rPr>
              <a:t>em</a:t>
            </a:r>
            <a:r>
              <a:rPr lang="en-GB" sz="2000" dirty="0" smtClean="0">
                <a:ea typeface="+mn-ea"/>
              </a:rPr>
              <a:t> </a:t>
            </a:r>
            <a:r>
              <a:rPr lang="en-GB" sz="2000" dirty="0" err="1" smtClean="0">
                <a:ea typeface="+mn-ea"/>
              </a:rPr>
              <a:t>papel</a:t>
            </a:r>
            <a:r>
              <a:rPr lang="en-GB" sz="2000" dirty="0" smtClean="0">
                <a:ea typeface="+mn-ea"/>
              </a:rPr>
              <a:t> </a:t>
            </a:r>
            <a:r>
              <a:rPr lang="en-GB" sz="2000" dirty="0" err="1" smtClean="0">
                <a:ea typeface="+mn-ea"/>
              </a:rPr>
              <a:t>ou</a:t>
            </a:r>
            <a:r>
              <a:rPr lang="en-GB" sz="2000" dirty="0" smtClean="0">
                <a:ea typeface="+mn-ea"/>
              </a:rPr>
              <a:t> Excel)</a:t>
            </a:r>
            <a:endParaRPr lang="en-GB" sz="2000" dirty="0">
              <a:ea typeface="+mn-ea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624" y="3302364"/>
            <a:ext cx="4040188" cy="221486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6757" y="2429198"/>
            <a:ext cx="4041775" cy="639762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en-GB" sz="2000" dirty="0" smtClean="0">
                <a:ea typeface="+mn-ea"/>
              </a:rPr>
              <a:t>Internet: </a:t>
            </a:r>
            <a:r>
              <a:rPr lang="en-GB" sz="2000" dirty="0" err="1" smtClean="0">
                <a:ea typeface="+mn-ea"/>
              </a:rPr>
              <a:t>p.ex</a:t>
            </a:r>
            <a:r>
              <a:rPr lang="en-GB" sz="2000" dirty="0" smtClean="0">
                <a:ea typeface="+mn-ea"/>
              </a:rPr>
              <a:t>. </a:t>
            </a:r>
            <a:r>
              <a:rPr lang="en-GB" sz="2000" dirty="0" err="1" smtClean="0">
                <a:ea typeface="+mn-ea"/>
              </a:rPr>
              <a:t>Formulário</a:t>
            </a:r>
            <a:r>
              <a:rPr lang="en-GB" sz="2000" dirty="0" smtClean="0">
                <a:ea typeface="+mn-ea"/>
              </a:rPr>
              <a:t> IWC </a:t>
            </a:r>
            <a:r>
              <a:rPr lang="en-GB" sz="2000" dirty="0" err="1" smtClean="0">
                <a:ea typeface="+mn-ea"/>
              </a:rPr>
              <a:t>em</a:t>
            </a:r>
            <a:r>
              <a:rPr lang="en-GB" sz="2000" dirty="0" smtClean="0">
                <a:ea typeface="+mn-ea"/>
              </a:rPr>
              <a:t> Observation.org, CWAC, etc.</a:t>
            </a:r>
            <a:endParaRPr lang="en-GB" sz="2000" dirty="0">
              <a:ea typeface="+mn-ea"/>
            </a:endParaRPr>
          </a:p>
        </p:txBody>
      </p:sp>
      <p:pic>
        <p:nvPicPr>
          <p:cNvPr id="16390" name="Content Placeholder 8" descr="IWC Swaziland - Google Chrome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47"/>
          <a:stretch/>
        </p:blipFill>
        <p:spPr>
          <a:xfrm>
            <a:off x="5148064" y="3317066"/>
            <a:ext cx="3538736" cy="227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23528" y="5746030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Enviar</a:t>
            </a:r>
            <a:r>
              <a:rPr lang="en-GB" dirty="0" smtClean="0"/>
              <a:t> </a:t>
            </a:r>
            <a:r>
              <a:rPr lang="en-GB" dirty="0" err="1" smtClean="0"/>
              <a:t>formulário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papel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Excel </a:t>
            </a:r>
            <a:r>
              <a:rPr lang="en-GB" dirty="0" err="1" smtClean="0"/>
              <a:t>directamente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Coordenador</a:t>
            </a:r>
            <a:r>
              <a:rPr lang="en-GB" dirty="0" smtClean="0"/>
              <a:t>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Registe</a:t>
            </a:r>
            <a:r>
              <a:rPr lang="en-GB" dirty="0" smtClean="0"/>
              <a:t> </a:t>
            </a:r>
            <a:r>
              <a:rPr lang="en-GB" dirty="0" err="1" smtClean="0"/>
              <a:t>numa</a:t>
            </a:r>
            <a:r>
              <a:rPr lang="en-GB" dirty="0" smtClean="0"/>
              <a:t> </a:t>
            </a:r>
            <a:r>
              <a:rPr lang="en-GB" dirty="0" err="1" smtClean="0"/>
              <a:t>plataforma</a:t>
            </a:r>
            <a:r>
              <a:rPr lang="en-GB" dirty="0" smtClean="0"/>
              <a:t> online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esquema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  <a:r>
              <a:rPr lang="en-GB" dirty="0" err="1" smtClean="0"/>
              <a:t>usado</a:t>
            </a:r>
            <a:r>
              <a:rPr lang="en-GB" dirty="0" smtClean="0"/>
              <a:t> no </a:t>
            </a:r>
            <a:r>
              <a:rPr lang="en-GB" dirty="0" err="1" smtClean="0"/>
              <a:t>país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6856" y="3417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dirty="0" smtClean="0">
                <a:ea typeface="ＭＳ Ｐゴシック" pitchFamily="34" charset="-128"/>
              </a:rPr>
              <a:t/>
            </a:r>
            <a:br>
              <a:rPr lang="en-GB" altLang="en-US" sz="3600" dirty="0" smtClean="0">
                <a:ea typeface="ＭＳ Ｐゴシック" pitchFamily="34" charset="-128"/>
              </a:rPr>
            </a:b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2º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observadores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submetem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0892" y="1268760"/>
            <a:ext cx="8179540" cy="115212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400" b="1" dirty="0" err="1" smtClean="0">
                <a:ea typeface="+mj-ea"/>
              </a:rPr>
              <a:t>Vantagens</a:t>
            </a:r>
            <a:r>
              <a:rPr lang="en-GB" sz="2400" b="1" dirty="0" smtClean="0">
                <a:ea typeface="+mj-ea"/>
              </a:rPr>
              <a:t> e </a:t>
            </a:r>
            <a:r>
              <a:rPr lang="en-GB" sz="2400" b="1" dirty="0" err="1" smtClean="0">
                <a:ea typeface="+mj-ea"/>
              </a:rPr>
              <a:t>desvantagens</a:t>
            </a:r>
            <a:r>
              <a:rPr lang="en-GB" sz="2400" b="1" dirty="0" smtClean="0">
                <a:ea typeface="+mj-ea"/>
              </a:rPr>
              <a:t> de </a:t>
            </a:r>
            <a:r>
              <a:rPr lang="en-GB" sz="2400" b="1" dirty="0" err="1" smtClean="0">
                <a:ea typeface="+mj-ea"/>
              </a:rPr>
              <a:t>usar</a:t>
            </a:r>
            <a:r>
              <a:rPr lang="en-GB" sz="2400" b="1" dirty="0" smtClean="0">
                <a:ea typeface="+mj-ea"/>
              </a:rPr>
              <a:t> a base de dados online</a:t>
            </a:r>
            <a:endParaRPr lang="en-GB" sz="2400" b="1" dirty="0">
              <a:ea typeface="+mj-ea"/>
            </a:endParaRPr>
          </a:p>
        </p:txBody>
      </p:sp>
      <p:pic>
        <p:nvPicPr>
          <p:cNvPr id="17413" name="Content Placeholder 3" descr="Northern Lapwing - Vanellus vanellus | Waarneming.nl - Google Chrome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9" y="3294184"/>
            <a:ext cx="4035902" cy="3231160"/>
          </a:xfrm>
        </p:spPr>
      </p:pic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4635800" y="2060848"/>
            <a:ext cx="4038600" cy="4525963"/>
          </a:xfrm>
        </p:spPr>
        <p:txBody>
          <a:bodyPr anchor="ctr"/>
          <a:lstStyle/>
          <a:p>
            <a:r>
              <a:rPr lang="pt-PT" altLang="en-US" sz="2000" dirty="0" smtClean="0">
                <a:ea typeface="ＭＳ Ｐゴシック" pitchFamily="34" charset="-128"/>
              </a:rPr>
              <a:t>Dados são registados uma só vez</a:t>
            </a:r>
          </a:p>
          <a:p>
            <a:r>
              <a:rPr lang="pt-PT" altLang="en-US" sz="2000" dirty="0" smtClean="0">
                <a:ea typeface="ＭＳ Ｐゴシック" pitchFamily="34" charset="-128"/>
              </a:rPr>
              <a:t>Mais fácil de consultar os dados e produzir relatórios</a:t>
            </a:r>
          </a:p>
          <a:p>
            <a:r>
              <a:rPr lang="pt-PT" altLang="en-US" sz="2000" dirty="0" smtClean="0">
                <a:ea typeface="ＭＳ Ｐゴシック" pitchFamily="34" charset="-128"/>
              </a:rPr>
              <a:t>Os dados podem ser exportados para outras aplicações</a:t>
            </a:r>
          </a:p>
          <a:p>
            <a:r>
              <a:rPr lang="pt-PT" altLang="en-US" sz="2000" dirty="0" smtClean="0">
                <a:ea typeface="ＭＳ Ｐゴシック" pitchFamily="34" charset="-128"/>
              </a:rPr>
              <a:t>Fácil de partilhar com outros (sentido de comunidade)</a:t>
            </a:r>
          </a:p>
          <a:p>
            <a:r>
              <a:rPr lang="pt-PT" alt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MAS precisa de meios técnicos e conhecimento, assim como boa ligação à Internet</a:t>
            </a:r>
          </a:p>
        </p:txBody>
      </p:sp>
      <p:pic>
        <p:nvPicPr>
          <p:cNvPr id="17412" name="Picture 8" descr="IWC Swaziland - Google Chro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921"/>
            <a:ext cx="38893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6856" y="3417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endParaRPr lang="en-GB" altLang="en-US" sz="2800" dirty="0" smtClean="0">
              <a:solidFill>
                <a:srgbClr val="1F497D"/>
              </a:solidFill>
              <a:latin typeface="Arial Black" pitchFamily="34" charset="0"/>
              <a:ea typeface="ＭＳ Ｐゴシック" pitchFamily="34" charset="-128"/>
            </a:endParaRPr>
          </a:p>
          <a:p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2º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observadores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submetem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368288" y="1412776"/>
            <a:ext cx="4040188" cy="639762"/>
          </a:xfrm>
        </p:spPr>
        <p:txBody>
          <a:bodyPr/>
          <a:lstStyle/>
          <a:p>
            <a:r>
              <a:rPr lang="en-GB" altLang="en-US" dirty="0" err="1" smtClean="0">
                <a:ea typeface="ＭＳ Ｐゴシック" pitchFamily="34" charset="-128"/>
              </a:rPr>
              <a:t>Produzir</a:t>
            </a:r>
            <a:r>
              <a:rPr lang="en-GB" altLang="en-US" dirty="0" smtClean="0">
                <a:ea typeface="ＭＳ Ｐゴシック" pitchFamily="34" charset="-128"/>
              </a:rPr>
              <a:t> </a:t>
            </a:r>
            <a:r>
              <a:rPr lang="en-GB" altLang="en-US" dirty="0" err="1" smtClean="0">
                <a:ea typeface="ＭＳ Ｐゴシック" pitchFamily="34" charset="-128"/>
              </a:rPr>
              <a:t>relatório</a:t>
            </a:r>
            <a:r>
              <a:rPr lang="en-GB" altLang="en-US" dirty="0" smtClean="0">
                <a:ea typeface="ＭＳ Ｐゴシック" pitchFamily="34" charset="-128"/>
              </a:rPr>
              <a:t> </a:t>
            </a:r>
            <a:r>
              <a:rPr lang="en-GB" altLang="en-US" dirty="0" err="1" smtClean="0">
                <a:ea typeface="ＭＳ Ｐゴシック" pitchFamily="34" charset="-128"/>
              </a:rPr>
              <a:t>nacional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pic>
        <p:nvPicPr>
          <p:cNvPr id="18436" name="Content Placeholder 9" descr="Microsoft Excel - IWC Data Submission Form (2)  [Compatibility Mode]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040187" cy="3117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GB" dirty="0" err="1" smtClean="0">
                <a:ea typeface="+mn-ea"/>
              </a:rPr>
              <a:t>Submeter</a:t>
            </a:r>
            <a:r>
              <a:rPr lang="en-GB" dirty="0" smtClean="0">
                <a:ea typeface="+mn-ea"/>
              </a:rPr>
              <a:t> </a:t>
            </a:r>
            <a:r>
              <a:rPr lang="en-GB" dirty="0" err="1" smtClean="0">
                <a:ea typeface="+mn-ea"/>
              </a:rPr>
              <a:t>os</a:t>
            </a:r>
            <a:r>
              <a:rPr lang="en-GB" dirty="0" smtClean="0">
                <a:ea typeface="+mn-ea"/>
              </a:rPr>
              <a:t> dados </a:t>
            </a:r>
            <a:r>
              <a:rPr lang="en-GB" dirty="0" err="1" smtClean="0">
                <a:ea typeface="+mn-ea"/>
              </a:rPr>
              <a:t>nacionais</a:t>
            </a:r>
            <a:r>
              <a:rPr lang="en-GB" dirty="0" smtClean="0">
                <a:ea typeface="+mn-ea"/>
              </a:rPr>
              <a:t> à Wetlands International</a:t>
            </a:r>
            <a:endParaRPr lang="en-GB" dirty="0">
              <a:ea typeface="+mn-ea"/>
            </a:endParaRPr>
          </a:p>
        </p:txBody>
      </p:sp>
      <p:pic>
        <p:nvPicPr>
          <p:cNvPr id="18438" name="Content Placeholder 6" descr="159.253.7.198/index.php/upload/add - Google Chrome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61" y="3056192"/>
            <a:ext cx="4035902" cy="218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2" descr="Waterbirds in the UK 2010/11: The Wetland Bird Surv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16764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www.bto.org/sites/default/files/u18/downloads/publications/wituk1011_section7.pdf - Google Chrom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77" r="22603" b="1053"/>
          <a:stretch>
            <a:fillRect/>
          </a:stretch>
        </p:blipFill>
        <p:spPr bwMode="auto">
          <a:xfrm>
            <a:off x="1042988" y="2852738"/>
            <a:ext cx="1800225" cy="255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BTO WeBS Alerts - Google Chrom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3" r="14098"/>
          <a:stretch>
            <a:fillRect/>
          </a:stretch>
        </p:blipFill>
        <p:spPr bwMode="auto">
          <a:xfrm>
            <a:off x="2051050" y="3789363"/>
            <a:ext cx="2341563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51520" y="341784"/>
            <a:ext cx="87129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de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dirty="0" smtClean="0">
                <a:ea typeface="ＭＳ Ｐゴシック" pitchFamily="34" charset="-128"/>
              </a:rPr>
              <a:t/>
            </a:r>
            <a:br>
              <a:rPr lang="en-GB" altLang="en-US" sz="3600" dirty="0" smtClean="0">
                <a:ea typeface="ＭＳ Ｐゴシック" pitchFamily="34" charset="-128"/>
              </a:rPr>
            </a:b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3º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compilação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dos dados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pelo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Coordenador</a:t>
            </a:r>
            <a:endParaRPr lang="en-GB" altLang="en-US" sz="240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1143000"/>
          </a:xfrm>
        </p:spPr>
        <p:txBody>
          <a:bodyPr/>
          <a:lstStyle/>
          <a:p>
            <a:r>
              <a:rPr lang="en-GB" altLang="en-US" sz="2800" dirty="0" smtClean="0">
                <a:ea typeface="ＭＳ Ｐゴシック" pitchFamily="34" charset="-128"/>
              </a:rPr>
              <a:t>Excel PivotTable para </a:t>
            </a:r>
            <a:r>
              <a:rPr lang="en-GB" altLang="en-US" sz="2800" dirty="0" err="1" smtClean="0">
                <a:ea typeface="ＭＳ Ｐゴシック" pitchFamily="34" charset="-128"/>
              </a:rPr>
              <a:t>uma</a:t>
            </a:r>
            <a:r>
              <a:rPr lang="en-GB" altLang="en-US" sz="2800" dirty="0" smtClean="0"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ea typeface="ＭＳ Ｐゴシック" pitchFamily="34" charset="-128"/>
              </a:rPr>
              <a:t>análise</a:t>
            </a:r>
            <a:r>
              <a:rPr lang="en-GB" altLang="en-US" sz="2800" dirty="0" smtClean="0"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ea typeface="ＭＳ Ｐゴシック" pitchFamily="34" charset="-128"/>
              </a:rPr>
              <a:t>rápida</a:t>
            </a:r>
            <a:r>
              <a:rPr lang="en-GB" altLang="en-US" sz="2800" dirty="0" smtClean="0">
                <a:ea typeface="ＭＳ Ｐゴシック" pitchFamily="34" charset="-128"/>
              </a:rPr>
              <a:t> e </a:t>
            </a:r>
            <a:r>
              <a:rPr lang="en-GB" altLang="en-US" sz="2800" dirty="0" err="1" smtClean="0">
                <a:ea typeface="ＭＳ Ｐゴシック" pitchFamily="34" charset="-128"/>
              </a:rPr>
              <a:t>fácil</a:t>
            </a:r>
            <a:r>
              <a:rPr lang="en-GB" altLang="en-US" sz="2800" dirty="0" smtClean="0">
                <a:ea typeface="ＭＳ Ｐゴシック" pitchFamily="34" charset="-128"/>
              </a:rPr>
              <a:t> dos dados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56A135-C83E-4BC7-8598-8BE4E306C216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30972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30241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0241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0241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7504" y="269776"/>
            <a:ext cx="8856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dos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dirty="0" smtClean="0">
                <a:ea typeface="ＭＳ Ｐゴシック" pitchFamily="34" charset="-128"/>
              </a:rPr>
              <a:t/>
            </a:r>
            <a:br>
              <a:rPr lang="en-GB" altLang="en-US" sz="3600" dirty="0" smtClean="0">
                <a:ea typeface="ＭＳ Ｐゴシック" pitchFamily="34" charset="-128"/>
              </a:rPr>
            </a:b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3º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compilação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dos dados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pelo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Coordenador</a:t>
            </a:r>
            <a:endParaRPr lang="en-GB" altLang="en-US" sz="240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6" b="39367"/>
          <a:stretch/>
        </p:blipFill>
        <p:spPr bwMode="auto">
          <a:xfrm>
            <a:off x="3436172" y="2369131"/>
            <a:ext cx="4746759" cy="25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Placeholder 6"/>
          <p:cNvSpPr>
            <a:spLocks noGrp="1"/>
          </p:cNvSpPr>
          <p:nvPr>
            <p:ph type="body" idx="1"/>
          </p:nvPr>
        </p:nvSpPr>
        <p:spPr>
          <a:xfrm>
            <a:off x="246353" y="1493094"/>
            <a:ext cx="4040188" cy="639762"/>
          </a:xfrm>
        </p:spPr>
        <p:txBody>
          <a:bodyPr/>
          <a:lstStyle/>
          <a:p>
            <a:r>
              <a:rPr lang="en-GB" altLang="en-US" dirty="0" err="1" smtClean="0">
                <a:ea typeface="ＭＳ Ｐゴシック" pitchFamily="34" charset="-128"/>
              </a:rPr>
              <a:t>Publicações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0484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6584" y="1565102"/>
            <a:ext cx="4041775" cy="639762"/>
          </a:xfrm>
        </p:spPr>
        <p:txBody>
          <a:bodyPr/>
          <a:lstStyle/>
          <a:p>
            <a:r>
              <a:rPr lang="en-GB" altLang="en-US" dirty="0" err="1" smtClean="0">
                <a:ea typeface="ＭＳ Ｐゴシック" pitchFamily="34" charset="-128"/>
              </a:rPr>
              <a:t>Recursos</a:t>
            </a:r>
            <a:r>
              <a:rPr lang="en-GB" altLang="en-US" dirty="0" smtClean="0">
                <a:ea typeface="ＭＳ Ｐゴシック" pitchFamily="34" charset="-128"/>
              </a:rPr>
              <a:t> Online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72" y="2325290"/>
            <a:ext cx="1595438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95352"/>
            <a:ext cx="23749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/>
          <a:srcRect t="1425" b="52228"/>
          <a:stretch>
            <a:fillRect/>
          </a:stretch>
        </p:blipFill>
        <p:spPr bwMode="auto">
          <a:xfrm>
            <a:off x="1115616" y="3933477"/>
            <a:ext cx="237648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47" y="4933791"/>
            <a:ext cx="24479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 descr="Critical Site Network Tool - Great Crested Grebe - Google Chro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707" y="2960549"/>
            <a:ext cx="4364609" cy="34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59373"/>
            <a:ext cx="4984828" cy="274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" r="1023"/>
          <a:stretch/>
        </p:blipFill>
        <p:spPr bwMode="auto">
          <a:xfrm>
            <a:off x="4320473" y="4495756"/>
            <a:ext cx="4788031" cy="213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03572" y="485800"/>
            <a:ext cx="86889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Gestão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dos dados do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Internacional</a:t>
            </a:r>
            <a:r>
              <a:rPr lang="en-GB" altLang="en-US" sz="3600" dirty="0" smtClean="0">
                <a:ea typeface="ＭＳ Ｐゴシック" pitchFamily="34" charset="-128"/>
              </a:rPr>
              <a:t/>
            </a:r>
            <a:br>
              <a:rPr lang="en-GB" altLang="en-US" sz="3600" dirty="0" smtClean="0">
                <a:ea typeface="ＭＳ Ｐゴシック" pitchFamily="34" charset="-128"/>
              </a:rPr>
            </a:b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4º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passo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: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Relatórios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internacionais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produzidos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com base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nos</a:t>
            </a:r>
            <a:r>
              <a:rPr lang="en-GB" altLang="en-US" sz="2400" dirty="0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 dados IWC e </a:t>
            </a:r>
            <a:r>
              <a:rPr lang="en-GB" altLang="en-US" sz="2400" dirty="0" err="1" smtClean="0">
                <a:solidFill>
                  <a:srgbClr val="FF6600"/>
                </a:solidFill>
                <a:latin typeface="Arial Black" panose="020B0A04020102020204" pitchFamily="34" charset="0"/>
                <a:ea typeface="ＭＳ Ｐゴシック" pitchFamily="34" charset="-128"/>
              </a:rPr>
              <a:t>divulgados</a:t>
            </a:r>
            <a:endParaRPr lang="en-GB" altLang="en-US" sz="2400" dirty="0" smtClean="0">
              <a:solidFill>
                <a:srgbClr val="FF660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Como </a:t>
            </a:r>
            <a:r>
              <a:rPr lang="en-GB" altLang="en-US" dirty="0" err="1">
                <a:ea typeface="ＭＳ Ｐゴシック" pitchFamily="34" charset="-128"/>
              </a:rPr>
              <a:t>contribui</a:t>
            </a:r>
            <a:r>
              <a:rPr lang="en-GB" altLang="en-US" dirty="0">
                <a:ea typeface="ＭＳ Ｐゴシック" pitchFamily="34" charset="-128"/>
              </a:rPr>
              <a:t> o </a:t>
            </a:r>
            <a:r>
              <a:rPr lang="en-GB" altLang="en-US" noProof="0" dirty="0" err="1" smtClean="0">
                <a:ea typeface="ＭＳ Ｐゴシック" pitchFamily="34" charset="-128"/>
              </a:rPr>
              <a:t>Censo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Internacional</a:t>
            </a:r>
            <a:r>
              <a:rPr lang="en-GB" altLang="en-US" noProof="0" dirty="0" smtClean="0">
                <a:ea typeface="ＭＳ Ｐゴシック" pitchFamily="34" charset="-128"/>
              </a:rPr>
              <a:t> para a </a:t>
            </a:r>
            <a:r>
              <a:rPr lang="en-GB" altLang="en-US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conservação</a:t>
            </a:r>
            <a:r>
              <a:rPr lang="en-GB" altLang="en-US" noProof="0" dirty="0" smtClean="0">
                <a:solidFill>
                  <a:srgbClr val="FF6600"/>
                </a:solidFill>
                <a:ea typeface="ＭＳ Ｐゴシック" pitchFamily="34" charset="-128"/>
              </a:rPr>
              <a:t> das </a:t>
            </a:r>
            <a:r>
              <a:rPr lang="en-GB" altLang="en-US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aves</a:t>
            </a:r>
            <a:r>
              <a:rPr lang="en-GB" altLang="en-US" noProof="0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aquáticas</a:t>
            </a:r>
            <a:r>
              <a:rPr lang="en-GB" altLang="en-US" noProof="0" dirty="0" smtClean="0">
                <a:ea typeface="ＭＳ Ｐゴシック" pitchFamily="34" charset="-128"/>
              </a:rPr>
              <a:t>?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noProof="0" dirty="0" err="1" smtClean="0"/>
              <a:t>Os</a:t>
            </a:r>
            <a:r>
              <a:rPr lang="en-GB" noProof="0" dirty="0" smtClean="0"/>
              <a:t> dados </a:t>
            </a:r>
            <a:r>
              <a:rPr lang="en-GB" noProof="0" dirty="0" err="1" smtClean="0"/>
              <a:t>constituem</a:t>
            </a:r>
            <a:r>
              <a:rPr lang="en-GB" noProof="0" dirty="0" smtClean="0"/>
              <a:t> </a:t>
            </a:r>
            <a:r>
              <a:rPr lang="en-GB" noProof="0" dirty="0" err="1" smtClean="0"/>
              <a:t>uma</a:t>
            </a:r>
            <a:r>
              <a:rPr lang="en-GB" noProof="0" dirty="0" smtClean="0"/>
              <a:t> base para detector </a:t>
            </a:r>
            <a:r>
              <a:rPr lang="en-GB" noProof="0" dirty="0" err="1" smtClean="0"/>
              <a:t>mudanças</a:t>
            </a:r>
            <a:r>
              <a:rPr lang="en-GB" noProof="0" dirty="0" smtClean="0"/>
              <a:t> </a:t>
            </a:r>
            <a:r>
              <a:rPr lang="en-GB" noProof="0" dirty="0" err="1" smtClean="0"/>
              <a:t>ao</a:t>
            </a:r>
            <a:r>
              <a:rPr lang="en-GB" noProof="0" dirty="0" smtClean="0"/>
              <a:t> </a:t>
            </a:r>
            <a:r>
              <a:rPr lang="en-GB" noProof="0" dirty="0" err="1" smtClean="0"/>
              <a:t>nível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sítio</a:t>
            </a:r>
            <a:r>
              <a:rPr lang="en-GB" noProof="0" dirty="0" smtClean="0"/>
              <a:t>, </a:t>
            </a:r>
            <a:r>
              <a:rPr lang="en-GB" noProof="0" dirty="0" err="1" smtClean="0"/>
              <a:t>país</a:t>
            </a:r>
            <a:r>
              <a:rPr lang="en-GB" noProof="0" dirty="0" smtClean="0"/>
              <a:t> e </a:t>
            </a:r>
            <a:r>
              <a:rPr lang="en-GB" noProof="0" dirty="0" err="1" smtClean="0"/>
              <a:t>população</a:t>
            </a:r>
            <a:r>
              <a:rPr lang="en-GB" noProof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altLang="en-US" noProof="0" dirty="0" err="1" smtClean="0">
                <a:ea typeface="ＭＳ Ｐゴシック" pitchFamily="34" charset="-128"/>
              </a:rPr>
              <a:t>Servem</a:t>
            </a:r>
            <a:r>
              <a:rPr lang="en-GB" altLang="en-US" noProof="0" dirty="0" smtClean="0">
                <a:ea typeface="ＭＳ Ｐゴシック" pitchFamily="34" charset="-128"/>
              </a:rPr>
              <a:t> de base à </a:t>
            </a:r>
            <a:r>
              <a:rPr lang="en-GB" altLang="en-US" noProof="0" dirty="0" err="1" smtClean="0">
                <a:ea typeface="ＭＳ Ｐゴシック" pitchFamily="34" charset="-128"/>
              </a:rPr>
              <a:t>adaptação</a:t>
            </a:r>
            <a:r>
              <a:rPr lang="en-GB" altLang="en-US" noProof="0" dirty="0" smtClean="0">
                <a:ea typeface="ＭＳ Ｐゴシック" pitchFamily="34" charset="-128"/>
              </a:rPr>
              <a:t> de regimes de </a:t>
            </a:r>
            <a:r>
              <a:rPr lang="en-GB" altLang="en-US" noProof="0" dirty="0" err="1" smtClean="0">
                <a:ea typeface="ＭＳ Ｐゴシック" pitchFamily="34" charset="-128"/>
              </a:rPr>
              <a:t>gestão</a:t>
            </a:r>
            <a:r>
              <a:rPr lang="en-GB" altLang="en-US" noProof="0" dirty="0" smtClean="0">
                <a:ea typeface="ＭＳ Ｐゴシック" pitchFamily="34" charset="-128"/>
              </a:rPr>
              <a:t> das </a:t>
            </a:r>
            <a:r>
              <a:rPr lang="en-GB" altLang="en-US" noProof="0" dirty="0" err="1" smtClean="0">
                <a:ea typeface="ＭＳ Ｐゴシック" pitchFamily="34" charset="-128"/>
              </a:rPr>
              <a:t>populações</a:t>
            </a:r>
            <a:r>
              <a:rPr lang="en-GB" altLang="en-US" noProof="0" dirty="0" smtClean="0"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ea typeface="ＭＳ Ｐゴシック" pitchFamily="34" charset="-128"/>
              </a:rPr>
              <a:t>aves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aquáticas</a:t>
            </a:r>
            <a:r>
              <a:rPr lang="en-GB" altLang="en-US" noProof="0" dirty="0" smtClean="0">
                <a:ea typeface="ＭＳ Ｐゴシック" pitchFamily="34" charset="-128"/>
              </a:rPr>
              <a:t> (i.e. se </a:t>
            </a:r>
            <a:r>
              <a:rPr lang="en-GB" altLang="en-US" noProof="0" dirty="0" err="1" smtClean="0">
                <a:ea typeface="ＭＳ Ｐゴシック" pitchFamily="34" charset="-128"/>
              </a:rPr>
              <a:t>precisam</a:t>
            </a:r>
            <a:r>
              <a:rPr lang="en-GB" altLang="en-US" noProof="0" dirty="0" smtClean="0"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ea typeface="ＭＳ Ｐゴシック" pitchFamily="34" charset="-128"/>
              </a:rPr>
              <a:t>mais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protecção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ou</a:t>
            </a:r>
            <a:r>
              <a:rPr lang="en-GB" altLang="en-US" noProof="0" dirty="0" smtClean="0">
                <a:ea typeface="ＭＳ Ｐゴシック" pitchFamily="34" charset="-128"/>
              </a:rPr>
              <a:t> se a </a:t>
            </a:r>
            <a:r>
              <a:rPr lang="en-GB" altLang="en-US" noProof="0" dirty="0" err="1" smtClean="0">
                <a:ea typeface="ＭＳ Ｐゴシック" pitchFamily="34" charset="-128"/>
              </a:rPr>
              <a:t>sua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exploração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pode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ser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menos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restritiva</a:t>
            </a:r>
            <a:r>
              <a:rPr lang="en-GB" altLang="en-US" noProof="0" dirty="0" smtClean="0">
                <a:ea typeface="ＭＳ Ｐゴシック" pitchFamily="34" charset="-128"/>
              </a:rPr>
              <a:t>)</a:t>
            </a:r>
            <a:endParaRPr lang="en-GB" noProof="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/>
              <a:t>São </a:t>
            </a:r>
            <a:r>
              <a:rPr lang="en-GB" dirty="0" err="1" smtClean="0"/>
              <a:t>usados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avaliar</a:t>
            </a:r>
            <a:r>
              <a:rPr lang="en-GB" dirty="0" smtClean="0"/>
              <a:t> a </a:t>
            </a:r>
            <a:r>
              <a:rPr lang="en-GB" dirty="0" err="1" smtClean="0"/>
              <a:t>eficácia</a:t>
            </a:r>
            <a:r>
              <a:rPr lang="en-GB" dirty="0" smtClean="0"/>
              <a:t> das </a:t>
            </a:r>
            <a:r>
              <a:rPr lang="en-GB" dirty="0" err="1" smtClean="0"/>
              <a:t>medidas</a:t>
            </a:r>
            <a:r>
              <a:rPr lang="en-GB" dirty="0" smtClean="0"/>
              <a:t> e </a:t>
            </a:r>
            <a:r>
              <a:rPr lang="en-GB" dirty="0" err="1" smtClean="0"/>
              <a:t>instrumentos</a:t>
            </a:r>
            <a:r>
              <a:rPr lang="en-GB" dirty="0" smtClean="0"/>
              <a:t> de </a:t>
            </a:r>
            <a:r>
              <a:rPr lang="en-GB" dirty="0" err="1" smtClean="0"/>
              <a:t>conservação</a:t>
            </a:r>
            <a:r>
              <a:rPr lang="en-GB" dirty="0" smtClean="0"/>
              <a:t>.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7FD9F-40BF-47FD-B54A-33980AB43AA6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30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noProof="0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3745BF-019B-4F47-8390-A083016D7A4A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2241" y="0"/>
            <a:ext cx="10290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659" y="692695"/>
            <a:ext cx="89579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Obrigado pela vossa atenção</a:t>
            </a:r>
            <a:r>
              <a:rPr lang="hu-HU" sz="48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!</a:t>
            </a:r>
            <a:endParaRPr lang="hu-HU" sz="48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err="1"/>
              <a:t>Apresentação</a:t>
            </a:r>
            <a:r>
              <a:rPr lang="fr-FR" altLang="fr-FR" dirty="0"/>
              <a:t> do </a:t>
            </a:r>
            <a:r>
              <a:rPr lang="fr-FR" altLang="fr-FR" dirty="0" err="1"/>
              <a:t>módulo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92249" y="1268760"/>
            <a:ext cx="2735263" cy="1252538"/>
          </a:xfrm>
        </p:spPr>
        <p:txBody>
          <a:bodyPr/>
          <a:lstStyle/>
          <a:p>
            <a:pPr algn="ctr"/>
            <a:r>
              <a:rPr lang="fr-FR" altLang="fr-FR" b="1" dirty="0" err="1">
                <a:solidFill>
                  <a:srgbClr val="FF6600"/>
                </a:solidFill>
              </a:rPr>
              <a:t>explicações</a:t>
            </a:r>
            <a:r>
              <a:rPr lang="fr-FR" altLang="fr-FR" b="1" dirty="0">
                <a:solidFill>
                  <a:srgbClr val="FF6600"/>
                </a:solidFill>
              </a:rPr>
              <a:t> </a:t>
            </a:r>
            <a:r>
              <a:rPr lang="fr-FR" altLang="fr-FR" b="1" dirty="0" err="1">
                <a:solidFill>
                  <a:srgbClr val="FF6600"/>
                </a:solidFill>
              </a:rPr>
              <a:t>técnicas</a:t>
            </a:r>
            <a:endParaRPr lang="fr-FR" altLang="fr-FR" b="1" dirty="0">
              <a:solidFill>
                <a:srgbClr val="FF6600"/>
              </a:solidFill>
            </a:endParaRPr>
          </a:p>
        </p:txBody>
      </p:sp>
      <p:sp>
        <p:nvSpPr>
          <p:cNvPr id="512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29CB9A-FAE9-440B-AE10-326599023F3E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124" name="Espace réservé du contenu 2"/>
          <p:cNvSpPr txBox="1">
            <a:spLocks/>
          </p:cNvSpPr>
          <p:nvPr/>
        </p:nvSpPr>
        <p:spPr bwMode="auto">
          <a:xfrm>
            <a:off x="5352717" y="2420888"/>
            <a:ext cx="253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None/>
            </a:pPr>
            <a:r>
              <a:rPr lang="fr-FR" altLang="fr-FR" sz="2800" b="1" dirty="0" err="1">
                <a:solidFill>
                  <a:srgbClr val="FF6600"/>
                </a:solidFill>
              </a:rPr>
              <a:t>exercícios</a:t>
            </a:r>
            <a:r>
              <a:rPr lang="fr-FR" altLang="fr-FR" sz="2800" b="1" dirty="0">
                <a:solidFill>
                  <a:srgbClr val="FF6600"/>
                </a:solidFill>
              </a:rPr>
              <a:t> para a sala de aula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4" y="3721347"/>
            <a:ext cx="3352800" cy="251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36913"/>
            <a:ext cx="3463677" cy="26295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 err="1" smtClean="0">
                <a:ea typeface="ＭＳ Ｐゴシック" pitchFamily="34" charset="-128"/>
              </a:rPr>
              <a:t>Neste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módulo</a:t>
            </a:r>
            <a:endParaRPr lang="en-GB" altLang="en-US" noProof="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pt-PT" noProof="0" smtClean="0">
                <a:ea typeface="+mn-ea"/>
              </a:rPr>
              <a:t>Vai aprender: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mtClean="0">
                <a:ea typeface="+mn-ea"/>
              </a:rPr>
              <a:t>O que é a monitorização</a:t>
            </a:r>
            <a:r>
              <a:rPr lang="pt-PT" noProof="0" smtClean="0">
                <a:ea typeface="+mn-ea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noProof="0" smtClean="0">
                <a:ea typeface="+mn-ea"/>
              </a:rPr>
              <a:t>Como cobrir sítios de forma sistemática?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noProof="0" smtClean="0">
                <a:ea typeface="+mn-ea"/>
              </a:rPr>
              <a:t>Que tipo de informação registar?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noProof="0" smtClean="0">
                <a:ea typeface="+mn-ea"/>
              </a:rPr>
              <a:t>Como reportar as informações?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noProof="0" smtClean="0">
                <a:ea typeface="+mn-ea"/>
              </a:rPr>
              <a:t>Como os seus dados contribuem para a conservação das aves aquáticas?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PT" noProof="0" dirty="0">
              <a:ea typeface="+mn-ea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3A197A-FA77-40E4-BEF7-ACEE28F73A68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en-GB" altLang="en-US" b="1" noProof="0" dirty="0" smtClean="0">
                <a:ea typeface="ＭＳ Ｐゴシック" pitchFamily="34" charset="-128"/>
              </a:rPr>
              <a:t>O </a:t>
            </a:r>
            <a:r>
              <a:rPr lang="en-US" altLang="en-US" b="1" dirty="0" err="1" smtClean="0">
                <a:ea typeface="ＭＳ Ｐゴシック" pitchFamily="34" charset="-128"/>
              </a:rPr>
              <a:t>que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b="1" dirty="0" err="1" smtClean="0">
                <a:ea typeface="ＭＳ Ｐゴシック" pitchFamily="34" charset="-128"/>
              </a:rPr>
              <a:t>é</a:t>
            </a:r>
            <a:r>
              <a:rPr lang="en-US" altLang="en-US" b="1" dirty="0" smtClean="0">
                <a:ea typeface="ＭＳ Ｐゴシック" pitchFamily="34" charset="-128"/>
              </a:rPr>
              <a:t> a </a:t>
            </a:r>
            <a:r>
              <a:rPr lang="en-US" altLang="en-US" b="1" dirty="0" err="1" smtClean="0">
                <a:ea typeface="ＭＳ Ｐゴシック" pitchFamily="34" charset="-128"/>
              </a:rPr>
              <a:t>monitorização</a:t>
            </a:r>
            <a:r>
              <a:rPr lang="en-GB" altLang="en-US" b="1" noProof="0" dirty="0" smtClean="0">
                <a:ea typeface="ＭＳ Ｐゴシック" pitchFamily="34" charset="-128"/>
              </a:rPr>
              <a:t>?</a:t>
            </a:r>
            <a:endParaRPr lang="en-GB" altLang="en-US" noProof="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Levantamento</a:t>
            </a:r>
            <a:r>
              <a:rPr lang="en-GB" altLang="en-US" b="1" noProof="0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é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um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método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colheita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de dados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que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fornece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um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quadro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solidFill>
                  <a:srgbClr val="000000"/>
                </a:solidFill>
                <a:ea typeface="ＭＳ Ｐゴシック" pitchFamily="34" charset="-128"/>
              </a:rPr>
              <a:t>para</a:t>
            </a:r>
            <a:r>
              <a:rPr lang="en-GB" altLang="en-US" noProof="0" dirty="0" smtClean="0">
                <a:solidFill>
                  <a:srgbClr val="000000"/>
                </a:solidFill>
                <a:ea typeface="ＭＳ Ｐゴシック" pitchFamily="34" charset="-128"/>
              </a:rPr>
              <a:t> o </a:t>
            </a:r>
            <a:r>
              <a:rPr lang="en-GB" altLang="en-US" u="sng" noProof="0" dirty="0" err="1" smtClean="0">
                <a:ea typeface="ＭＳ Ｐゴシック" pitchFamily="34" charset="-128"/>
              </a:rPr>
              <a:t>medição</a:t>
            </a:r>
            <a:r>
              <a:rPr lang="en-GB" altLang="en-US" u="sng" noProof="0" dirty="0" smtClean="0">
                <a:ea typeface="ＭＳ Ｐゴシック" pitchFamily="34" charset="-128"/>
              </a:rPr>
              <a:t> </a:t>
            </a:r>
            <a:r>
              <a:rPr lang="en-GB" altLang="en-US" u="sng" noProof="0" dirty="0" err="1" smtClean="0">
                <a:ea typeface="ＭＳ Ｐゴシック" pitchFamily="34" charset="-128"/>
              </a:rPr>
              <a:t>sistemática</a:t>
            </a:r>
            <a:r>
              <a:rPr lang="en-GB" altLang="en-US" u="sng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smtClean="0">
                <a:ea typeface="ＭＳ Ｐゴシック" pitchFamily="34" charset="-128"/>
              </a:rPr>
              <a:t>de </a:t>
            </a:r>
            <a:r>
              <a:rPr lang="en-GB" altLang="en-US" noProof="0" dirty="0" err="1" smtClean="0">
                <a:ea typeface="ＭＳ Ｐゴシック" pitchFamily="34" charset="-128"/>
              </a:rPr>
              <a:t>variáveis</a:t>
            </a:r>
            <a:endParaRPr lang="en-GB" altLang="en-US" noProof="0" dirty="0" smtClean="0">
              <a:ea typeface="ＭＳ Ｐゴシック" pitchFamily="34" charset="-128"/>
            </a:endParaRPr>
          </a:p>
          <a:p>
            <a:endParaRPr lang="en-GB" altLang="en-US" noProof="0" dirty="0" smtClean="0">
              <a:ea typeface="ＭＳ Ｐゴシック" pitchFamily="34" charset="-128"/>
            </a:endParaRPr>
          </a:p>
          <a:p>
            <a:r>
              <a:rPr lang="en-GB" altLang="en-US" b="1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Seguimento</a:t>
            </a:r>
            <a:r>
              <a:rPr lang="en-GB" altLang="en-US" b="1" noProof="0" dirty="0" smtClean="0">
                <a:solidFill>
                  <a:srgbClr val="FF6600"/>
                </a:solidFill>
                <a:ea typeface="ＭＳ Ｐゴシック" pitchFamily="34" charset="-128"/>
              </a:rPr>
              <a:t> de </a:t>
            </a:r>
            <a:r>
              <a:rPr lang="en-GB" altLang="en-US" b="1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uma</a:t>
            </a:r>
            <a:r>
              <a:rPr lang="en-GB" altLang="en-US" b="1" noProof="0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b="1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zona</a:t>
            </a:r>
            <a:r>
              <a:rPr lang="en-GB" altLang="en-US" b="1" noProof="0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dirty="0" err="1" smtClean="0">
                <a:ea typeface="ＭＳ Ｐゴシック" pitchFamily="34" charset="-128"/>
              </a:rPr>
              <a:t>é</a:t>
            </a:r>
            <a:r>
              <a:rPr lang="en-GB" altLang="en-US" dirty="0" smtClean="0">
                <a:ea typeface="ＭＳ Ｐゴシック" pitchFamily="34" charset="-128"/>
              </a:rPr>
              <a:t> </a:t>
            </a:r>
            <a:r>
              <a:rPr lang="en-GB" altLang="en-US" dirty="0" err="1" smtClean="0">
                <a:ea typeface="ＭＳ Ｐゴシック" pitchFamily="34" charset="-128"/>
              </a:rPr>
              <a:t>uma</a:t>
            </a:r>
            <a:r>
              <a:rPr lang="en-GB" altLang="en-US" dirty="0" smtClean="0">
                <a:ea typeface="ＭＳ Ｐゴシック" pitchFamily="34" charset="-128"/>
              </a:rPr>
              <a:t> </a:t>
            </a:r>
            <a:r>
              <a:rPr lang="en-GB" altLang="en-US" u="sng" dirty="0" err="1" smtClean="0">
                <a:ea typeface="ＭＳ Ｐゴシック" pitchFamily="34" charset="-128"/>
              </a:rPr>
              <a:t>medição</a:t>
            </a:r>
            <a:r>
              <a:rPr lang="en-GB" altLang="en-US" u="sng" dirty="0" smtClean="0">
                <a:ea typeface="ＭＳ Ｐゴシック" pitchFamily="34" charset="-128"/>
              </a:rPr>
              <a:t> </a:t>
            </a:r>
            <a:r>
              <a:rPr lang="en-GB" altLang="en-US" u="sng" dirty="0" err="1" smtClean="0">
                <a:ea typeface="ＭＳ Ｐゴシック" pitchFamily="34" charset="-128"/>
              </a:rPr>
              <a:t>sistemática</a:t>
            </a:r>
            <a:r>
              <a:rPr lang="en-GB" altLang="en-US" noProof="0" dirty="0" smtClean="0"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ea typeface="ＭＳ Ｐゴシック" pitchFamily="34" charset="-128"/>
              </a:rPr>
              <a:t>variáveis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ao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longo</a:t>
            </a:r>
            <a:r>
              <a:rPr lang="en-GB" altLang="en-US" noProof="0" dirty="0" smtClean="0">
                <a:ea typeface="ＭＳ Ｐゴシック" pitchFamily="34" charset="-128"/>
              </a:rPr>
              <a:t> do tempo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para</a:t>
            </a:r>
            <a:r>
              <a:rPr lang="en-GB" altLang="en-US" b="1" i="1" noProof="0" dirty="0" smtClean="0">
                <a:ea typeface="ＭＳ Ｐゴシック" pitchFamily="34" charset="-128"/>
              </a:rPr>
              <a:t>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produzir</a:t>
            </a:r>
            <a:r>
              <a:rPr lang="en-GB" altLang="en-US" b="1" i="1" noProof="0" dirty="0" smtClean="0">
                <a:ea typeface="ＭＳ Ｐゴシック" pitchFamily="34" charset="-128"/>
              </a:rPr>
              <a:t>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séries</a:t>
            </a:r>
            <a:r>
              <a:rPr lang="en-GB" altLang="en-US" b="1" i="1" noProof="0" dirty="0" smtClean="0">
                <a:ea typeface="ＭＳ Ｐゴシック" pitchFamily="34" charset="-128"/>
              </a:rPr>
              <a:t> de dados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temporais</a:t>
            </a:r>
            <a:endParaRPr lang="en-GB" altLang="en-US" noProof="0" dirty="0" smtClean="0">
              <a:ea typeface="ＭＳ Ｐゴシック" pitchFamily="34" charset="-128"/>
            </a:endParaRPr>
          </a:p>
          <a:p>
            <a:endParaRPr lang="en-GB" altLang="en-US" noProof="0" dirty="0" smtClean="0">
              <a:ea typeface="ＭＳ Ｐゴシック" pitchFamily="34" charset="-128"/>
            </a:endParaRPr>
          </a:p>
          <a:p>
            <a:r>
              <a:rPr lang="en-GB" altLang="en-US" b="1" noProof="0" dirty="0" err="1" smtClean="0">
                <a:solidFill>
                  <a:srgbClr val="FF6600"/>
                </a:solidFill>
                <a:ea typeface="ＭＳ Ｐゴシック" pitchFamily="34" charset="-128"/>
              </a:rPr>
              <a:t>Monitorização</a:t>
            </a:r>
            <a:r>
              <a:rPr lang="en-GB" altLang="en-US" noProof="0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consiste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na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avaliação</a:t>
            </a:r>
            <a:r>
              <a:rPr lang="en-GB" altLang="en-US" noProof="0" dirty="0" smtClean="0"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ea typeface="ＭＳ Ｐゴシック" pitchFamily="34" charset="-128"/>
              </a:rPr>
              <a:t>variáveis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ao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longo</a:t>
            </a:r>
            <a:r>
              <a:rPr lang="en-GB" altLang="en-US" noProof="0" dirty="0" smtClean="0">
                <a:ea typeface="ＭＳ Ｐゴシック" pitchFamily="34" charset="-128"/>
              </a:rPr>
              <a:t> do tempo de </a:t>
            </a:r>
            <a:r>
              <a:rPr lang="en-GB" altLang="en-US" noProof="0" dirty="0" err="1" smtClean="0">
                <a:ea typeface="ＭＳ Ｐゴシック" pitchFamily="34" charset="-128"/>
              </a:rPr>
              <a:t>uma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u="sng" noProof="0" dirty="0" smtClean="0">
                <a:ea typeface="ＭＳ Ｐゴシック" pitchFamily="34" charset="-128"/>
              </a:rPr>
              <a:t>forma </a:t>
            </a:r>
            <a:r>
              <a:rPr lang="en-GB" altLang="en-US" u="sng" noProof="0" dirty="0" err="1" smtClean="0">
                <a:ea typeface="ＭＳ Ｐゴシック" pitchFamily="34" charset="-128"/>
              </a:rPr>
              <a:t>sistemática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b="1" i="1" noProof="0" dirty="0" smtClean="0">
                <a:ea typeface="ＭＳ Ｐゴシック" pitchFamily="34" charset="-128"/>
              </a:rPr>
              <a:t>com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objectivos</a:t>
            </a:r>
            <a:r>
              <a:rPr lang="en-GB" altLang="en-US" b="1" i="1" noProof="0" dirty="0" smtClean="0">
                <a:ea typeface="ＭＳ Ｐゴシック" pitchFamily="34" charset="-128"/>
              </a:rPr>
              <a:t>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específicos</a:t>
            </a:r>
            <a:r>
              <a:rPr lang="en-GB" altLang="en-US" b="1" i="1" noProof="0" dirty="0" smtClean="0">
                <a:ea typeface="ＭＳ Ｐゴシック" pitchFamily="34" charset="-128"/>
              </a:rPr>
              <a:t> </a:t>
            </a:r>
            <a:r>
              <a:rPr lang="en-GB" altLang="en-US" b="1" i="1" noProof="0" dirty="0" err="1" smtClean="0">
                <a:ea typeface="ＭＳ Ｐゴシック" pitchFamily="34" charset="-128"/>
              </a:rPr>
              <a:t>em</a:t>
            </a:r>
            <a:r>
              <a:rPr lang="en-GB" altLang="en-US" b="1" i="1" noProof="0" dirty="0" smtClean="0">
                <a:ea typeface="ＭＳ Ｐゴシック" pitchFamily="34" charset="-128"/>
              </a:rPr>
              <a:t> vista</a:t>
            </a:r>
            <a:endParaRPr lang="en-GB" altLang="en-US" noProof="0" dirty="0" smtClean="0">
              <a:ea typeface="ＭＳ Ｐゴシック" pitchFamily="34" charset="-128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E4F0B0-D821-437B-B18C-AD64E90B95F7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75000">
              <a:srgbClr val="FFFFCC"/>
            </a:gs>
            <a:gs pos="100000">
              <a:srgbClr val="FFFFCC"/>
            </a:gs>
          </a:gsLst>
          <a:lin ang="18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850106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O </a:t>
            </a:r>
            <a:r>
              <a:rPr lang="en-US" altLang="en-US" sz="2800" b="1" dirty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q</a:t>
            </a:r>
            <a:r>
              <a:rPr lang="en-GB" altLang="en-US" sz="2800" b="1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ue</a:t>
            </a:r>
            <a:r>
              <a:rPr lang="en-GB" altLang="en-US" sz="2800" b="1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é</a:t>
            </a:r>
            <a:r>
              <a:rPr lang="en-GB" altLang="en-US" sz="2800" b="1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monitorizar</a:t>
            </a:r>
            <a:r>
              <a:rPr lang="en-GB" altLang="en-US" sz="2800" b="1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?</a:t>
            </a:r>
            <a:endParaRPr lang="en-GB" altLang="en-US" sz="28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1"/>
          </p:nvPr>
        </p:nvSpPr>
        <p:spPr>
          <a:xfrm>
            <a:off x="693738" y="1888232"/>
            <a:ext cx="4186808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Usar</a:t>
            </a:r>
            <a:r>
              <a:rPr lang="en-GB" sz="2400" dirty="0" smtClean="0"/>
              <a:t> a </a:t>
            </a:r>
            <a:r>
              <a:rPr lang="en-GB" sz="2400" dirty="0" err="1" smtClean="0"/>
              <a:t>mesma</a:t>
            </a:r>
            <a:r>
              <a:rPr lang="en-GB" sz="2400" dirty="0" smtClean="0"/>
              <a:t> </a:t>
            </a:r>
            <a:r>
              <a:rPr lang="en-GB" sz="2400" dirty="0" err="1" smtClean="0"/>
              <a:t>metodologia</a:t>
            </a:r>
            <a:r>
              <a:rPr lang="en-GB" sz="2400" dirty="0" smtClean="0"/>
              <a:t> de </a:t>
            </a:r>
            <a:r>
              <a:rPr lang="en-GB" sz="2400" dirty="0" err="1" smtClean="0"/>
              <a:t>contagem</a:t>
            </a:r>
            <a:r>
              <a:rPr lang="en-GB" sz="2400" dirty="0" smtClean="0"/>
              <a:t> e </a:t>
            </a:r>
            <a:r>
              <a:rPr lang="en-GB" sz="2400" dirty="0" err="1" smtClean="0"/>
              <a:t>estimativa</a:t>
            </a:r>
            <a:endParaRPr lang="en-GB" sz="2400" dirty="0" smtClean="0"/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Usar</a:t>
            </a:r>
            <a:r>
              <a:rPr lang="en-GB" sz="2400" dirty="0" smtClean="0"/>
              <a:t> o </a:t>
            </a:r>
            <a:r>
              <a:rPr lang="en-GB" sz="2400" dirty="0" err="1" smtClean="0"/>
              <a:t>mesmo</a:t>
            </a:r>
            <a:r>
              <a:rPr lang="en-GB" sz="2400" dirty="0" smtClean="0"/>
              <a:t> </a:t>
            </a:r>
            <a:r>
              <a:rPr lang="en-GB" sz="2400" dirty="0" err="1" smtClean="0"/>
              <a:t>equipamento</a:t>
            </a:r>
            <a:r>
              <a:rPr lang="en-GB" sz="2400" dirty="0" smtClean="0"/>
              <a:t>, </a:t>
            </a:r>
            <a:r>
              <a:rPr lang="en-GB" sz="2400" dirty="0" err="1" smtClean="0"/>
              <a:t>ou</a:t>
            </a:r>
            <a:r>
              <a:rPr lang="en-GB" sz="2400" dirty="0" smtClean="0"/>
              <a:t> similar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Gastar</a:t>
            </a:r>
            <a:r>
              <a:rPr lang="en-GB" sz="2400" dirty="0" smtClean="0"/>
              <a:t> o </a:t>
            </a:r>
            <a:r>
              <a:rPr lang="en-GB" sz="2400" dirty="0" err="1" smtClean="0"/>
              <a:t>mesmo</a:t>
            </a:r>
            <a:r>
              <a:rPr lang="en-GB" sz="2400" dirty="0" smtClean="0"/>
              <a:t> </a:t>
            </a:r>
            <a:r>
              <a:rPr lang="en-GB" sz="2400" dirty="0" err="1" smtClean="0"/>
              <a:t>período</a:t>
            </a:r>
            <a:r>
              <a:rPr lang="en-GB" sz="2400" dirty="0" smtClean="0"/>
              <a:t> de tempo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cada</a:t>
            </a:r>
            <a:r>
              <a:rPr lang="en-GB" sz="2400" dirty="0" smtClean="0"/>
              <a:t> </a:t>
            </a:r>
            <a:r>
              <a:rPr lang="en-GB" sz="2400" dirty="0" err="1" smtClean="0"/>
              <a:t>visita</a:t>
            </a:r>
            <a:r>
              <a:rPr lang="en-GB" sz="2400" dirty="0" smtClean="0"/>
              <a:t> </a:t>
            </a:r>
            <a:r>
              <a:rPr lang="en-GB" sz="2400" dirty="0" err="1" smtClean="0"/>
              <a:t>ao</a:t>
            </a:r>
            <a:r>
              <a:rPr lang="en-GB" sz="2400" dirty="0" smtClean="0"/>
              <a:t> </a:t>
            </a:r>
            <a:r>
              <a:rPr lang="en-GB" sz="2400" dirty="0" err="1" smtClean="0"/>
              <a:t>sítio</a:t>
            </a:r>
            <a:endParaRPr lang="en-GB" sz="2400" dirty="0" smtClean="0"/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Usar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mesmos</a:t>
            </a:r>
            <a:r>
              <a:rPr lang="en-GB" sz="2400" dirty="0" smtClean="0"/>
              <a:t> </a:t>
            </a:r>
            <a:r>
              <a:rPr lang="en-GB" sz="2400" dirty="0" err="1" smtClean="0"/>
              <a:t>meios</a:t>
            </a:r>
            <a:r>
              <a:rPr lang="en-GB" sz="2400" dirty="0" smtClean="0"/>
              <a:t> de </a:t>
            </a:r>
            <a:r>
              <a:rPr lang="en-GB" sz="2400" dirty="0" err="1" smtClean="0"/>
              <a:t>transporte</a:t>
            </a:r>
            <a:r>
              <a:rPr lang="en-GB" sz="2400" dirty="0" smtClean="0"/>
              <a:t> </a:t>
            </a:r>
            <a:r>
              <a:rPr lang="en-GB" sz="2400" dirty="0" err="1" smtClean="0"/>
              <a:t>durante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uma</a:t>
            </a:r>
            <a:r>
              <a:rPr lang="en-GB" sz="2400" dirty="0" smtClean="0"/>
              <a:t> </a:t>
            </a:r>
            <a:r>
              <a:rPr lang="en-GB" sz="2400" dirty="0" err="1" smtClean="0"/>
              <a:t>contagem</a:t>
            </a:r>
            <a:r>
              <a:rPr lang="en-GB" sz="2400" dirty="0" smtClean="0"/>
              <a:t> (</a:t>
            </a:r>
            <a:r>
              <a:rPr lang="en-GB" sz="2400" dirty="0" err="1" smtClean="0"/>
              <a:t>barco</a:t>
            </a:r>
            <a:r>
              <a:rPr lang="en-GB" sz="2400" dirty="0" smtClean="0"/>
              <a:t>, </a:t>
            </a:r>
            <a:r>
              <a:rPr lang="en-GB" sz="2400" dirty="0" err="1" smtClean="0"/>
              <a:t>avião</a:t>
            </a:r>
            <a:r>
              <a:rPr lang="en-GB" sz="2400" dirty="0" smtClean="0"/>
              <a:t>, a </a:t>
            </a:r>
            <a:r>
              <a:rPr lang="en-GB" sz="2400" dirty="0" err="1" smtClean="0"/>
              <a:t>pé</a:t>
            </a:r>
            <a:r>
              <a:rPr lang="en-GB" sz="24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Cobrir</a:t>
            </a:r>
            <a:r>
              <a:rPr lang="en-GB" sz="2400" dirty="0" smtClean="0"/>
              <a:t> a </a:t>
            </a:r>
            <a:r>
              <a:rPr lang="en-GB" sz="2400" dirty="0" err="1" smtClean="0"/>
              <a:t>mesma</a:t>
            </a:r>
            <a:r>
              <a:rPr lang="en-GB" sz="2400" dirty="0" smtClean="0"/>
              <a:t> </a:t>
            </a:r>
            <a:r>
              <a:rPr lang="en-GB" sz="2400" dirty="0" err="1" smtClean="0"/>
              <a:t>área</a:t>
            </a:r>
            <a:r>
              <a:rPr lang="en-GB" sz="2400" dirty="0" smtClean="0"/>
              <a:t> no </a:t>
            </a:r>
            <a:r>
              <a:rPr lang="en-GB" sz="2400" dirty="0" err="1" smtClean="0"/>
              <a:t>mesmo</a:t>
            </a:r>
            <a:r>
              <a:rPr lang="en-GB" sz="2400" dirty="0" smtClean="0"/>
              <a:t> </a:t>
            </a:r>
            <a:r>
              <a:rPr lang="en-GB" sz="2400" dirty="0" err="1" smtClean="0"/>
              <a:t>período</a:t>
            </a:r>
            <a:r>
              <a:rPr lang="en-GB" sz="2400" dirty="0" smtClean="0"/>
              <a:t> do </a:t>
            </a:r>
            <a:r>
              <a:rPr lang="en-GB" sz="2400" dirty="0" err="1" smtClean="0"/>
              <a:t>ano</a:t>
            </a:r>
            <a:endParaRPr lang="en-GB" sz="2400" dirty="0" smtClean="0"/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Seguir</a:t>
            </a:r>
            <a:r>
              <a:rPr lang="en-GB" sz="2400" dirty="0" smtClean="0"/>
              <a:t> o </a:t>
            </a:r>
            <a:r>
              <a:rPr lang="en-GB" sz="2400" dirty="0" err="1" smtClean="0"/>
              <a:t>mesmo</a:t>
            </a:r>
            <a:r>
              <a:rPr lang="en-GB" sz="2400" dirty="0" smtClean="0"/>
              <a:t> </a:t>
            </a:r>
            <a:r>
              <a:rPr lang="en-GB" sz="2400" dirty="0" err="1" smtClean="0"/>
              <a:t>itinerário</a:t>
            </a:r>
            <a:endParaRPr lang="en-GB" sz="2400" dirty="0" smtClean="0"/>
          </a:p>
          <a:p>
            <a:pPr>
              <a:buFont typeface="Arial" charset="0"/>
              <a:buChar char="•"/>
              <a:defRPr/>
            </a:pPr>
            <a:r>
              <a:rPr lang="en-GB" sz="2400" dirty="0" err="1" smtClean="0"/>
              <a:t>Ter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mesmo</a:t>
            </a:r>
            <a:r>
              <a:rPr lang="en-GB" sz="2400" dirty="0" smtClean="0"/>
              <a:t> </a:t>
            </a:r>
            <a:r>
              <a:rPr lang="en-GB" sz="2400" dirty="0" err="1" smtClean="0"/>
              <a:t>pontos</a:t>
            </a:r>
            <a:r>
              <a:rPr lang="en-GB" sz="2400" dirty="0" smtClean="0"/>
              <a:t> de </a:t>
            </a:r>
            <a:r>
              <a:rPr lang="en-GB" sz="2400" dirty="0" err="1" smtClean="0"/>
              <a:t>paragem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a </a:t>
            </a:r>
            <a:r>
              <a:rPr lang="en-GB" sz="2400" dirty="0" err="1" smtClean="0"/>
              <a:t>contagem</a:t>
            </a:r>
            <a:endParaRPr lang="en-GB" sz="2400" dirty="0" smtClean="0"/>
          </a:p>
          <a:p>
            <a:pPr marL="0" indent="0">
              <a:buFont typeface="Arial" charset="0"/>
              <a:buNone/>
              <a:defRPr/>
            </a:pPr>
            <a:endParaRPr lang="en-GB" sz="2400" dirty="0"/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5148064" y="2752328"/>
            <a:ext cx="3600400" cy="2188840"/>
          </a:xfrm>
        </p:spPr>
        <p:txBody>
          <a:bodyPr/>
          <a:lstStyle/>
          <a:p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É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um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problema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mudar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alguma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destas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condições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?</a:t>
            </a:r>
          </a:p>
          <a:p>
            <a:endParaRPr lang="en-GB" altLang="en-US" sz="2400" b="1" i="1" dirty="0" smtClean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O « 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erro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sistemático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 »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constitui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 um </a:t>
            </a:r>
            <a:r>
              <a:rPr lang="en-GB" altLang="en-US" sz="2400" b="1" i="1" dirty="0" err="1" smtClean="0">
                <a:solidFill>
                  <a:srgbClr val="FF6600"/>
                </a:solidFill>
                <a:ea typeface="ＭＳ Ｐゴシック" pitchFamily="34" charset="-128"/>
              </a:rPr>
              <a:t>problema</a:t>
            </a:r>
            <a:r>
              <a:rPr lang="en-GB" altLang="en-US" sz="2400" b="1" i="1" dirty="0" smtClean="0">
                <a:solidFill>
                  <a:srgbClr val="FF6600"/>
                </a:solidFill>
                <a:ea typeface="ＭＳ Ｐゴシック" pitchFamily="34" charset="-128"/>
              </a:rPr>
              <a:t>? </a:t>
            </a:r>
          </a:p>
          <a:p>
            <a:endParaRPr lang="en-GB" altLang="en-US" sz="2400" b="1" i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819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3FA171-984A-4317-8265-9AA274C39ABE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693738" y="177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2155825" y="74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09600" y="1244103"/>
            <a:ext cx="8229600" cy="5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2800" b="1" dirty="0" err="1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Exercício</a:t>
            </a:r>
            <a:r>
              <a:rPr lang="en-GB" altLang="en-US" sz="2800" b="1" dirty="0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na</a:t>
            </a:r>
            <a:r>
              <a:rPr lang="en-GB" altLang="en-US" sz="2800" b="1" dirty="0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sala</a:t>
            </a:r>
            <a:r>
              <a:rPr lang="en-GB" altLang="en-US" sz="2800" b="1" dirty="0" smtClean="0">
                <a:latin typeface="+mn-lt"/>
                <a:ea typeface="ＭＳ Ｐゴシック" pitchFamily="34" charset="-128"/>
              </a:rPr>
              <a:t>: 	O </a:t>
            </a:r>
            <a:r>
              <a:rPr lang="en-GB" altLang="en-US" sz="2800" b="1" dirty="0" err="1" smtClean="0">
                <a:latin typeface="+mn-lt"/>
                <a:ea typeface="ＭＳ Ｐゴシック" pitchFamily="34" charset="-128"/>
              </a:rPr>
              <a:t>que</a:t>
            </a:r>
            <a:r>
              <a:rPr lang="en-GB" altLang="en-US" sz="2800" b="1" dirty="0" smtClean="0">
                <a:latin typeface="+mn-lt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latin typeface="+mn-lt"/>
                <a:ea typeface="ＭＳ Ｐゴシック" pitchFamily="34" charset="-128"/>
              </a:rPr>
              <a:t>quer</a:t>
            </a:r>
            <a:r>
              <a:rPr lang="en-GB" altLang="en-US" sz="2800" b="1" dirty="0" smtClean="0">
                <a:latin typeface="+mn-lt"/>
                <a:ea typeface="ＭＳ Ｐゴシック" pitchFamily="34" charset="-128"/>
              </a:rPr>
              <a:t> </a:t>
            </a:r>
            <a:r>
              <a:rPr lang="en-GB" altLang="en-US" sz="2800" b="1" dirty="0" err="1" smtClean="0">
                <a:latin typeface="+mn-lt"/>
                <a:ea typeface="ＭＳ Ｐゴシック" pitchFamily="34" charset="-128"/>
              </a:rPr>
              <a:t>dizer</a:t>
            </a:r>
            <a:r>
              <a:rPr lang="en-GB" altLang="en-US" sz="2800" b="1" dirty="0" smtClean="0">
                <a:latin typeface="+mn-lt"/>
                <a:ea typeface="ＭＳ Ｐゴシック" pitchFamily="34" charset="-128"/>
              </a:rPr>
              <a:t> </a:t>
            </a:r>
            <a:r>
              <a:rPr lang="en-GB" altLang="en-US" sz="2800" b="1" u="sng" dirty="0" err="1" smtClean="0">
                <a:latin typeface="+mn-lt"/>
                <a:ea typeface="ＭＳ Ｐゴシック" pitchFamily="34" charset="-128"/>
              </a:rPr>
              <a:t>sistemático</a:t>
            </a:r>
            <a:r>
              <a:rPr lang="en-GB" altLang="en-US" sz="2800" b="1" dirty="0" smtClean="0">
                <a:latin typeface="+mn-lt"/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81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75000">
              <a:srgbClr val="FFFFCC"/>
            </a:gs>
            <a:gs pos="100000">
              <a:srgbClr val="FFFFCC"/>
            </a:gs>
          </a:gsLst>
          <a:lin ang="18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9036496" cy="495077"/>
          </a:xfrm>
        </p:spPr>
        <p:txBody>
          <a:bodyPr/>
          <a:lstStyle/>
          <a:p>
            <a:pPr marL="2689225" indent="-2689225" algn="l">
              <a:tabLst>
                <a:tab pos="2689225" algn="l"/>
              </a:tabLst>
            </a:pPr>
            <a:r>
              <a:rPr lang="en-GB" altLang="en-US" sz="2400" b="1" noProof="0" dirty="0" err="1" smtClean="0">
                <a:solidFill>
                  <a:srgbClr val="FF6600"/>
                </a:solidFill>
                <a:latin typeface="Calibri"/>
                <a:ea typeface="ＭＳ Ｐゴシック" pitchFamily="34" charset="-128"/>
                <a:cs typeface="+mn-cs"/>
              </a:rPr>
              <a:t>Exercício</a:t>
            </a:r>
            <a:r>
              <a:rPr lang="en-GB" altLang="en-US" sz="2400" b="1" noProof="0" dirty="0" smtClean="0">
                <a:solidFill>
                  <a:srgbClr val="FF6600"/>
                </a:solidFill>
                <a:latin typeface="Calibri"/>
                <a:ea typeface="ＭＳ Ｐゴシック" pitchFamily="34" charset="-128"/>
                <a:cs typeface="+mn-cs"/>
              </a:rPr>
              <a:t> </a:t>
            </a:r>
            <a:r>
              <a:rPr lang="en-GB" altLang="en-US" sz="2400" b="1" noProof="0" dirty="0" err="1" smtClean="0">
                <a:solidFill>
                  <a:srgbClr val="FF6600"/>
                </a:solidFill>
                <a:latin typeface="Calibri"/>
                <a:ea typeface="ＭＳ Ｐゴシック" pitchFamily="34" charset="-128"/>
                <a:cs typeface="+mn-cs"/>
              </a:rPr>
              <a:t>na</a:t>
            </a:r>
            <a:r>
              <a:rPr lang="en-GB" altLang="en-US" sz="2400" b="1" noProof="0" dirty="0" smtClean="0">
                <a:solidFill>
                  <a:srgbClr val="FF6600"/>
                </a:solidFill>
                <a:latin typeface="Calibri"/>
                <a:ea typeface="ＭＳ Ｐゴシック" pitchFamily="34" charset="-128"/>
                <a:cs typeface="+mn-cs"/>
              </a:rPr>
              <a:t> </a:t>
            </a:r>
            <a:r>
              <a:rPr lang="en-GB" altLang="en-US" sz="2400" b="1" noProof="0" dirty="0" err="1" smtClean="0">
                <a:solidFill>
                  <a:srgbClr val="FF6600"/>
                </a:solidFill>
                <a:latin typeface="Calibri"/>
                <a:ea typeface="ＭＳ Ｐゴシック" pitchFamily="34" charset="-128"/>
                <a:cs typeface="+mn-cs"/>
              </a:rPr>
              <a:t>sala</a:t>
            </a:r>
            <a:r>
              <a:rPr lang="en-GB" altLang="en-US" sz="2400" b="1" noProof="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: 	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Quais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destes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pontos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se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referem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a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contagem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pontual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seguimento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ou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altLang="en-US" sz="2400" b="1" noProof="0" dirty="0" err="1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monitorização</a:t>
            </a:r>
            <a:r>
              <a:rPr lang="en-GB" altLang="en-US" sz="2400" b="1" noProof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?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95536" y="1992166"/>
            <a:ext cx="8229600" cy="489654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PT" sz="2400" dirty="0" smtClean="0"/>
              <a:t>Vai a um local remoto do seu país e regista algumas das aves aquáticas que observou.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400" dirty="0" smtClean="0"/>
              <a:t>Vai contar aves num local remoto do país, regista a área coberta e regista todas as observações numa ficha padronizada.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400" dirty="0" smtClean="0"/>
              <a:t>Participa nos Censos Internacionais de Aves Aquáticas em cada ano, contando várias secções da costa, e regista as observações numa ficha padronizada.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400" dirty="0"/>
              <a:t>Participa nos Censos Internacionais de Aves Aquáticas em cada </a:t>
            </a:r>
            <a:r>
              <a:rPr lang="pt-PT" sz="2400" dirty="0" smtClean="0"/>
              <a:t>ano, contando a mesma secção de um lago, à mesma hora do dia, e regista as observações numa ficha padronizada.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PT" sz="2400" dirty="0" smtClean="0"/>
              <a:t>Como acima, mas com o objectivo de avaliar como as populações de aves aquáticas estão a mudar, de modo a informar os gestores e decisores. </a:t>
            </a:r>
            <a:endParaRPr lang="pt-PT" sz="2400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10EEEE-58EA-4B0B-98AF-0EDB417A0C24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693738" y="177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2155825" y="74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258763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 Black" pitchFamily="34" charset="0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b="1" dirty="0" smtClean="0">
                <a:solidFill>
                  <a:srgbClr val="1F497D"/>
                </a:solidFill>
                <a:ea typeface="ＭＳ Ｐゴシック" pitchFamily="34" charset="-128"/>
              </a:rPr>
              <a:t>O </a:t>
            </a:r>
            <a:r>
              <a:rPr lang="en-US" altLang="en-US" b="1" dirty="0" err="1" smtClean="0">
                <a:solidFill>
                  <a:srgbClr val="1F497D"/>
                </a:solidFill>
                <a:ea typeface="ＭＳ Ｐゴシック" pitchFamily="34" charset="-128"/>
              </a:rPr>
              <a:t>que</a:t>
            </a:r>
            <a:r>
              <a:rPr lang="en-US" altLang="en-US" b="1" dirty="0" smtClean="0">
                <a:solidFill>
                  <a:srgbClr val="1F497D"/>
                </a:solidFill>
                <a:ea typeface="ＭＳ Ｐゴシック" pitchFamily="34" charset="-128"/>
              </a:rPr>
              <a:t> </a:t>
            </a:r>
            <a:r>
              <a:rPr lang="en-US" altLang="en-US" b="1" dirty="0" err="1" smtClean="0">
                <a:solidFill>
                  <a:srgbClr val="1F497D"/>
                </a:solidFill>
                <a:ea typeface="ＭＳ Ｐゴシック" pitchFamily="34" charset="-128"/>
              </a:rPr>
              <a:t>é</a:t>
            </a:r>
            <a:r>
              <a:rPr lang="en-US" altLang="en-US" b="1" dirty="0" smtClean="0">
                <a:solidFill>
                  <a:srgbClr val="1F497D"/>
                </a:solidFill>
                <a:ea typeface="ＭＳ Ｐゴシック" pitchFamily="34" charset="-128"/>
              </a:rPr>
              <a:t> </a:t>
            </a:r>
            <a:r>
              <a:rPr lang="en-US" altLang="en-US" b="1" dirty="0" err="1" smtClean="0">
                <a:solidFill>
                  <a:srgbClr val="1F497D"/>
                </a:solidFill>
                <a:ea typeface="ＭＳ Ｐゴシック" pitchFamily="34" charset="-128"/>
              </a:rPr>
              <a:t>monitorizar</a:t>
            </a:r>
            <a:r>
              <a:rPr lang="hu-HU" altLang="en-US" b="1" dirty="0" smtClean="0">
                <a:solidFill>
                  <a:srgbClr val="1F497D"/>
                </a:solidFill>
                <a:ea typeface="ＭＳ Ｐゴシック" pitchFamily="34" charset="-128"/>
              </a:rPr>
              <a:t>?</a:t>
            </a:r>
            <a:endParaRPr lang="en-US" altLang="en-US" b="1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107504" y="341784"/>
            <a:ext cx="8928992" cy="1143000"/>
          </a:xfrm>
        </p:spPr>
        <p:txBody>
          <a:bodyPr/>
          <a:lstStyle/>
          <a:p>
            <a:r>
              <a:rPr lang="en-GB" altLang="en-US" noProof="0" dirty="0" smtClean="0">
                <a:ea typeface="ＭＳ Ｐゴシック" pitchFamily="34" charset="-128"/>
              </a:rPr>
              <a:t>O </a:t>
            </a:r>
            <a:r>
              <a:rPr lang="en-US" altLang="en-US" dirty="0">
                <a:ea typeface="ＭＳ Ｐゴシック" pitchFamily="34" charset="-128"/>
              </a:rPr>
              <a:t>q</a:t>
            </a:r>
            <a:r>
              <a:rPr lang="en-GB" altLang="en-US" noProof="0" dirty="0" err="1" smtClean="0">
                <a:ea typeface="ＭＳ Ｐゴシック" pitchFamily="34" charset="-128"/>
              </a:rPr>
              <a:t>ue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faz</a:t>
            </a:r>
            <a:r>
              <a:rPr lang="en-GB" altLang="en-US" noProof="0" dirty="0" smtClean="0">
                <a:ea typeface="ＭＳ Ｐゴシック" pitchFamily="34" charset="-128"/>
              </a:rPr>
              <a:t> do </a:t>
            </a:r>
            <a:r>
              <a:rPr lang="en-GB" altLang="en-US" noProof="0" dirty="0" err="1" smtClean="0">
                <a:ea typeface="ＭＳ Ｐゴシック" pitchFamily="34" charset="-128"/>
              </a:rPr>
              <a:t>Censo</a:t>
            </a:r>
            <a:r>
              <a:rPr lang="en-GB" altLang="en-US" noProof="0" dirty="0" smtClean="0">
                <a:ea typeface="ＭＳ Ｐゴシック" pitchFamily="34" charset="-128"/>
              </a:rPr>
              <a:t> </a:t>
            </a:r>
            <a:r>
              <a:rPr lang="en-GB" altLang="en-US" noProof="0" dirty="0" err="1" smtClean="0">
                <a:ea typeface="ＭＳ Ｐゴシック" pitchFamily="34" charset="-128"/>
              </a:rPr>
              <a:t>Internacional</a:t>
            </a:r>
            <a:r>
              <a:rPr lang="en-GB" altLang="en-US" noProof="0" dirty="0" smtClean="0">
                <a:ea typeface="ＭＳ Ｐゴシック" pitchFamily="34" charset="-128"/>
              </a:rPr>
              <a:t> de Aves </a:t>
            </a:r>
            <a:r>
              <a:rPr lang="en-GB" altLang="en-US" noProof="0" dirty="0" err="1" smtClean="0">
                <a:ea typeface="ＭＳ Ｐゴシック" pitchFamily="34" charset="-128"/>
              </a:rPr>
              <a:t>Aquáticas</a:t>
            </a:r>
            <a:r>
              <a:rPr lang="en-GB" altLang="en-US" noProof="0" dirty="0" smtClean="0">
                <a:ea typeface="ＭＳ Ｐゴシック" pitchFamily="34" charset="-128"/>
              </a:rPr>
              <a:t> um </a:t>
            </a:r>
            <a:r>
              <a:rPr lang="en-GB" altLang="en-US" noProof="0" dirty="0" err="1" smtClean="0">
                <a:ea typeface="ＭＳ Ｐゴシック" pitchFamily="34" charset="-128"/>
              </a:rPr>
              <a:t>programa</a:t>
            </a:r>
            <a:r>
              <a:rPr lang="en-GB" altLang="en-US" noProof="0" dirty="0" smtClean="0">
                <a:ea typeface="ＭＳ Ｐゴシック" pitchFamily="34" charset="-128"/>
              </a:rPr>
              <a:t> de </a:t>
            </a:r>
            <a:r>
              <a:rPr lang="en-GB" altLang="en-US" noProof="0" dirty="0" err="1" smtClean="0">
                <a:ea typeface="ＭＳ Ｐゴシック" pitchFamily="34" charset="-128"/>
              </a:rPr>
              <a:t>monitorização</a:t>
            </a:r>
            <a:r>
              <a:rPr lang="en-GB" altLang="en-US" noProof="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1600200"/>
            <a:ext cx="8435280" cy="4525963"/>
          </a:xfrm>
        </p:spPr>
        <p:txBody>
          <a:bodyPr/>
          <a:lstStyle/>
          <a:p>
            <a:pPr marL="0" indent="0">
              <a:defRPr/>
            </a:pPr>
            <a:r>
              <a:rPr lang="pt-PT" sz="2400" dirty="0" smtClean="0">
                <a:ea typeface="+mn-ea"/>
              </a:rPr>
              <a:t>A m</a:t>
            </a:r>
            <a:r>
              <a:rPr lang="pt-PT" sz="2400" noProof="0" dirty="0" err="1" smtClean="0">
                <a:ea typeface="+mn-ea"/>
              </a:rPr>
              <a:t>onitorização</a:t>
            </a:r>
            <a:r>
              <a:rPr lang="pt-PT" sz="2400" noProof="0" dirty="0" smtClean="0">
                <a:ea typeface="+mn-ea"/>
              </a:rPr>
              <a:t> é uma medição sistemática de variáveis ao longo do tempo com objectivos específicos.</a:t>
            </a:r>
          </a:p>
          <a:p>
            <a:pPr marL="0" indent="0">
              <a:defRPr/>
            </a:pPr>
            <a:endParaRPr lang="pt-PT" sz="2400" noProof="0" dirty="0" smtClean="0"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PT" sz="2400" noProof="0" dirty="0" smtClean="0">
                <a:ea typeface="+mn-ea"/>
              </a:rPr>
              <a:t>O Censo Internacional de Aves Aquáticas:</a:t>
            </a:r>
          </a:p>
          <a:p>
            <a:pPr marL="717550" lvl="1" indent="-358775">
              <a:buFont typeface="Courier New" panose="02070309020205020404" pitchFamily="49" charset="0"/>
              <a:buChar char="o"/>
              <a:defRPr/>
            </a:pPr>
            <a:r>
              <a:rPr lang="pt-PT" sz="2400" noProof="0" dirty="0" smtClean="0">
                <a:ea typeface="+mn-ea"/>
              </a:rPr>
              <a:t>É uma contagem sincronizada de aves aquáticas</a:t>
            </a:r>
          </a:p>
          <a:p>
            <a:pPr marL="717550" lvl="1" indent="-358775">
              <a:buFont typeface="Courier New" panose="02070309020205020404" pitchFamily="49" charset="0"/>
              <a:buChar char="o"/>
              <a:defRPr/>
            </a:pPr>
            <a:r>
              <a:rPr lang="pt-PT" sz="2400" noProof="0" dirty="0" smtClean="0">
                <a:ea typeface="+mn-ea"/>
              </a:rPr>
              <a:t>Tenta cobrir as mesmas áreas do mesmo modo, ano após ano</a:t>
            </a:r>
          </a:p>
          <a:p>
            <a:pPr marL="717550" lvl="1" indent="-358775">
              <a:buFont typeface="Courier New" panose="02070309020205020404" pitchFamily="49" charset="0"/>
              <a:buChar char="o"/>
              <a:defRPr/>
            </a:pPr>
            <a:r>
              <a:rPr lang="pt-PT" sz="2400" noProof="0" dirty="0" smtClean="0">
                <a:ea typeface="+mn-ea"/>
              </a:rPr>
              <a:t>Regista o número de aves, assim como um conjunto limitado de dados ambientais</a:t>
            </a:r>
          </a:p>
          <a:p>
            <a:pPr marL="717550" lvl="1" indent="-358775">
              <a:buFont typeface="Courier New" panose="02070309020205020404" pitchFamily="49" charset="0"/>
              <a:buChar char="o"/>
              <a:defRPr/>
            </a:pPr>
            <a:r>
              <a:rPr lang="pt-PT" sz="2400" dirty="0" smtClean="0">
                <a:ea typeface="+mn-ea"/>
              </a:rPr>
              <a:t>Visa produzir estimativas sobre o tamanho e a tendência populacionais de aves aquáticas, constituindo uma base de informação para a gestão e decisão.</a:t>
            </a:r>
            <a:endParaRPr lang="pt-PT" sz="2400" noProof="0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endParaRPr lang="en-GB" sz="2400" noProof="0" dirty="0">
              <a:ea typeface="+mn-ea"/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747AF3-94F2-4C24-BB68-543BFD508E4C}" type="slidenum">
              <a:rPr lang="fr-FR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9" descr="www.wetlands.org/Portals/0/activeforums_Attach/Zambia_site_protocol_example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60" t="10239" r="11641" b="13231"/>
          <a:stretch/>
        </p:blipFill>
        <p:spPr>
          <a:xfrm>
            <a:off x="4788024" y="3717032"/>
            <a:ext cx="3976915" cy="301897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608512" cy="4248472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pt-PT" sz="2000" noProof="0" dirty="0" smtClean="0">
                <a:ea typeface="+mn-ea"/>
              </a:rPr>
              <a:t>Um protocolo específico deve ser usado para cada sítio conhecido </a:t>
            </a:r>
            <a:r>
              <a:rPr lang="pt-PT" sz="2000" b="1" noProof="0" dirty="0" smtClean="0">
                <a:ea typeface="+mn-ea"/>
              </a:rPr>
              <a:t>depois de ter a experiência </a:t>
            </a:r>
            <a:r>
              <a:rPr lang="pt-PT" sz="2000" b="1" dirty="0" smtClean="0">
                <a:ea typeface="+mn-ea"/>
              </a:rPr>
              <a:t>adequada sobre a melhor maneira de cobrir o sítio</a:t>
            </a:r>
            <a:endParaRPr lang="pt-PT" sz="2000" b="1" noProof="0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pt-PT" sz="2000" noProof="0" dirty="0" smtClean="0">
                <a:ea typeface="+mn-ea"/>
              </a:rPr>
              <a:t>O Protocolo define: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sz="2000" noProof="0" dirty="0" smtClean="0">
                <a:ea typeface="+mn-ea"/>
              </a:rPr>
              <a:t>O meio de transporte </a:t>
            </a:r>
            <a:r>
              <a:rPr lang="pt-PT" sz="2000" noProof="0" dirty="0" smtClean="0">
                <a:solidFill>
                  <a:srgbClr val="FF0000"/>
                </a:solidFill>
                <a:ea typeface="+mn-ea"/>
              </a:rPr>
              <a:t>usado</a:t>
            </a:r>
            <a:r>
              <a:rPr lang="pt-PT" sz="2000" noProof="0" dirty="0" smtClean="0">
                <a:ea typeface="+mn-ea"/>
              </a:rPr>
              <a:t> para cobrir o sítio (por ex. </a:t>
            </a:r>
            <a:r>
              <a:rPr lang="pt-PT" sz="2000" dirty="0" smtClean="0">
                <a:ea typeface="+mn-ea"/>
              </a:rPr>
              <a:t>a</a:t>
            </a:r>
            <a:r>
              <a:rPr lang="pt-PT" sz="2000" noProof="0" dirty="0" smtClean="0">
                <a:ea typeface="+mn-ea"/>
              </a:rPr>
              <a:t> pé, de carro, barco, avião, ou uma combinação destes)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sz="2000" noProof="0" dirty="0" smtClean="0">
                <a:ea typeface="+mn-ea"/>
              </a:rPr>
              <a:t>Um itinerário padrão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sz="2000" noProof="0" dirty="0" smtClean="0">
                <a:ea typeface="+mn-ea"/>
              </a:rPr>
              <a:t>As condições de </a:t>
            </a:r>
            <a:r>
              <a:rPr lang="pt-PT" sz="2000" noProof="0" dirty="0" smtClean="0">
                <a:solidFill>
                  <a:srgbClr val="FF0000"/>
                </a:solidFill>
                <a:ea typeface="+mn-ea"/>
              </a:rPr>
              <a:t>marés </a:t>
            </a:r>
            <a:r>
              <a:rPr lang="pt-PT" sz="2000" noProof="0" dirty="0" smtClean="0">
                <a:ea typeface="+mn-ea"/>
              </a:rPr>
              <a:t>(por ex. Maré cheia em sapais, baixa-mar em mangais)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sz="2000" noProof="0" dirty="0" smtClean="0">
                <a:ea typeface="+mn-ea"/>
              </a:rPr>
              <a:t>Os pontos de contagem</a:t>
            </a:r>
          </a:p>
          <a:p>
            <a:pPr>
              <a:buFont typeface="Arial" charset="0"/>
              <a:buNone/>
              <a:defRPr/>
            </a:pPr>
            <a:endParaRPr lang="en-GB" sz="2000" noProof="0" dirty="0" smtClean="0"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800" noProof="0" dirty="0">
              <a:ea typeface="+mn-ea"/>
            </a:endParaRPr>
          </a:p>
        </p:txBody>
      </p:sp>
      <p:pic>
        <p:nvPicPr>
          <p:cNvPr id="12293" name="Picture 10" descr="www.wetlands.org/Portals/0/activeforums_Attach/Zambia_site_protocol_example.pdf - Google Chrom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15" t="12785" r="30556" b="8692"/>
          <a:stretch/>
        </p:blipFill>
        <p:spPr bwMode="auto">
          <a:xfrm>
            <a:off x="6012160" y="476672"/>
            <a:ext cx="2882205" cy="443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5949280"/>
            <a:ext cx="41044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hu-HU" b="1" dirty="0" smtClean="0"/>
              <a:t>Os protocolos são úteis para garantir a continuidade</a:t>
            </a:r>
            <a:endParaRPr lang="hu-HU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548680"/>
            <a:ext cx="5904656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Preparação</a:t>
            </a:r>
            <a:r>
              <a:rPr lang="en-GB" altLang="en-US" sz="24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 do </a:t>
            </a:r>
            <a:r>
              <a:rPr lang="en-GB" altLang="en-US" sz="2400" dirty="0" err="1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>Censo</a:t>
            </a:r>
            <a: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GB" altLang="en-US" sz="2800" dirty="0" smtClean="0">
                <a:solidFill>
                  <a:srgbClr val="1F497D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GB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Protocolo</a:t>
            </a:r>
            <a:r>
              <a:rPr lang="en-GB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para</a:t>
            </a:r>
            <a:r>
              <a:rPr lang="en-GB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o </a:t>
            </a:r>
            <a:r>
              <a:rPr lang="en-GB" dirty="0" err="1" smtClean="0">
                <a:solidFill>
                  <a:srgbClr val="FF6600"/>
                </a:solidFill>
                <a:latin typeface="Arial Black" panose="020B0A04020102020204" pitchFamily="34" charset="0"/>
              </a:rPr>
              <a:t>sítio</a:t>
            </a:r>
            <a:endParaRPr lang="en-GB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10378</TotalTime>
  <Words>4179</Words>
  <Application>Microsoft Office PowerPoint</Application>
  <PresentationFormat>Affichage à l'écran (4:3)</PresentationFormat>
  <Paragraphs>452</Paragraphs>
  <Slides>27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– Módulo 8 –  Das contagens à monitorização </vt:lpstr>
      <vt:lpstr>Présentation PowerPoint</vt:lpstr>
      <vt:lpstr>Apresentação do módulo</vt:lpstr>
      <vt:lpstr>Neste módulo</vt:lpstr>
      <vt:lpstr>O que é a monitorização?</vt:lpstr>
      <vt:lpstr>O que é monitorizar?</vt:lpstr>
      <vt:lpstr>Exercício na sala:  Quais destes pontos se referem a contagem pontual, seguimento ou monitorização?</vt:lpstr>
      <vt:lpstr>O que faz do Censo Internacional de Aves Aquáticas um programa de monitorização?</vt:lpstr>
      <vt:lpstr>Présentation PowerPoint</vt:lpstr>
      <vt:lpstr>Présentation PowerPoint</vt:lpstr>
      <vt:lpstr>Présentation PowerPoint</vt:lpstr>
      <vt:lpstr>Présentation PowerPoint</vt:lpstr>
      <vt:lpstr>Preparação do Censo de Aves Aquáticas Registo de dados em sítios e unidades de contagem</vt:lpstr>
      <vt:lpstr>Preparação do Censo de Aves Aquáticas Registo de dados em sítios e unidades de contagem</vt:lpstr>
      <vt:lpstr>Gestão de dados do Censo Internacional</vt:lpstr>
      <vt:lpstr>Gestão de dados do Censo de Aves Aquáticas Passos principais</vt:lpstr>
      <vt:lpstr>Gestão de dados do Censo Internacional 1º passo: registo de dados no terreno</vt:lpstr>
      <vt:lpstr>Gestão de dados do Censo Internacional 1º passo: Registo de dados no terreno</vt:lpstr>
      <vt:lpstr>Waterbird Census Data Flow 1º passo: registo de dados no terreno</vt:lpstr>
      <vt:lpstr>Gestão de dados do Censo Internacional 1º passo: registo de dados no terreno</vt:lpstr>
      <vt:lpstr>Submissão dos dados ao Coordenadore nacional Segundo o format definido a nível nacional</vt:lpstr>
      <vt:lpstr>Vantagens e desvantagens de usar a base de dados online</vt:lpstr>
      <vt:lpstr>Présentation PowerPoint</vt:lpstr>
      <vt:lpstr>Excel PivotTable para uma análise rápida e fácil dos dados</vt:lpstr>
      <vt:lpstr>Présentation PowerPoint</vt:lpstr>
      <vt:lpstr>Como contribui o Censo Internacional para a conservação das aves aquáticas?</vt:lpstr>
      <vt:lpstr>Présentation PowerPoint</vt:lpstr>
    </vt:vector>
  </TitlesOfParts>
  <Company>TOSHIBA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8</dc:title>
  <dc:creator>NAH</dc:creator>
  <cp:lastModifiedBy>Nathalie Hecker</cp:lastModifiedBy>
  <cp:revision>638</cp:revision>
  <dcterms:created xsi:type="dcterms:W3CDTF">2010-08-18T06:49:46Z</dcterms:created>
  <dcterms:modified xsi:type="dcterms:W3CDTF">2015-10-06T15:52:22Z</dcterms:modified>
</cp:coreProperties>
</file>